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handoutMasterIdLst>
    <p:handoutMasterId r:id="rId23"/>
  </p:handoutMasterIdLst>
  <p:sldIdLst>
    <p:sldId id="256" r:id="rId2"/>
    <p:sldId id="274" r:id="rId3"/>
    <p:sldId id="275" r:id="rId4"/>
    <p:sldId id="276" r:id="rId5"/>
    <p:sldId id="277" r:id="rId6"/>
    <p:sldId id="278" r:id="rId7"/>
    <p:sldId id="279" r:id="rId8"/>
    <p:sldId id="280" r:id="rId9"/>
    <p:sldId id="281" r:id="rId10"/>
    <p:sldId id="257" r:id="rId11"/>
    <p:sldId id="263" r:id="rId12"/>
    <p:sldId id="269" r:id="rId13"/>
    <p:sldId id="270" r:id="rId14"/>
    <p:sldId id="265" r:id="rId15"/>
    <p:sldId id="266" r:id="rId16"/>
    <p:sldId id="268" r:id="rId17"/>
    <p:sldId id="282" r:id="rId18"/>
    <p:sldId id="283" r:id="rId19"/>
    <p:sldId id="284" r:id="rId20"/>
    <p:sldId id="285" r:id="rId21"/>
    <p:sldId id="273"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473BA95-DF64-457B-8DD7-285E43AF69CF}" type="datetimeFigureOut">
              <a:rPr lang="en-US" smtClean="0"/>
              <a:t>8/12/2011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14CDD3F-A40C-4753-BD57-D5E659FF4650}" type="slidenum">
              <a:rPr lang="en-US" smtClean="0"/>
              <a:t>‹#›</a:t>
            </a:fld>
            <a:endParaRPr lang="en-US"/>
          </a:p>
        </p:txBody>
      </p:sp>
    </p:spTree>
    <p:extLst>
      <p:ext uri="{BB962C8B-B14F-4D97-AF65-F5344CB8AC3E}">
        <p14:creationId xmlns:p14="http://schemas.microsoft.com/office/powerpoint/2010/main" val="361452829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ounded Rectangle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Rounded Rectangle 5"/>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en-US" smtClean="0"/>
              <a:t>Click to edit Master title style</a:t>
            </a:r>
            <a:endParaRPr lang="en-US"/>
          </a:p>
        </p:txBody>
      </p:sp>
      <p:sp>
        <p:nvSpPr>
          <p:cNvPr id="20" name="Subtitle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7" name="Date Placeholder 18"/>
          <p:cNvSpPr>
            <a:spLocks noGrp="1"/>
          </p:cNvSpPr>
          <p:nvPr>
            <p:ph type="dt" sz="half" idx="10"/>
          </p:nvPr>
        </p:nvSpPr>
        <p:spPr/>
        <p:txBody>
          <a:bodyPr/>
          <a:lstStyle>
            <a:lvl1pPr>
              <a:defRPr/>
            </a:lvl1pPr>
            <a:extLst/>
          </a:lstStyle>
          <a:p>
            <a:pPr>
              <a:defRPr/>
            </a:pPr>
            <a:fld id="{68818A01-B539-4A80-A16A-27E6BD8D96A9}" type="datetimeFigureOut">
              <a:rPr lang="en-US"/>
              <a:pPr>
                <a:defRPr/>
              </a:pPr>
              <a:t>8/12/2011</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10"/>
          <p:cNvSpPr>
            <a:spLocks noGrp="1"/>
          </p:cNvSpPr>
          <p:nvPr>
            <p:ph type="sldNum" sz="quarter" idx="12"/>
          </p:nvPr>
        </p:nvSpPr>
        <p:spPr/>
        <p:txBody>
          <a:bodyPr/>
          <a:lstStyle>
            <a:lvl1pPr>
              <a:defRPr/>
            </a:lvl1pPr>
            <a:extLst/>
          </a:lstStyle>
          <a:p>
            <a:pPr>
              <a:defRPr/>
            </a:pPr>
            <a:fld id="{491B751D-D290-4604-9D6B-953F550EC6F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609A1D39-5BDD-404A-BDB9-58D40A8F4BBB}" type="datetimeFigureOut">
              <a:rPr lang="en-US"/>
              <a:pPr>
                <a:defRPr/>
              </a:pPr>
              <a:t>8/12/2011</a:t>
            </a:fld>
            <a:endParaRPr lang="en-US"/>
          </a:p>
        </p:txBody>
      </p:sp>
      <p:sp>
        <p:nvSpPr>
          <p:cNvPr id="5" name="Footer Placeholder 1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CCFC039C-A66D-4882-A04B-9DE99BC55A4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DEECDF0A-3137-44C4-B35F-30E4F527FEA2}" type="datetimeFigureOut">
              <a:rPr lang="en-US"/>
              <a:pPr>
                <a:defRPr/>
              </a:pPr>
              <a:t>8/12/2011</a:t>
            </a:fld>
            <a:endParaRPr lang="en-US"/>
          </a:p>
        </p:txBody>
      </p:sp>
      <p:sp>
        <p:nvSpPr>
          <p:cNvPr id="5" name="Footer Placeholder 1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45542BD2-4902-445D-BD58-B0C063C0DF1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lang="en-US" smtClean="0"/>
              <a:t>Click to edit Master title style</a:t>
            </a:r>
            <a:endParaRPr lang="en-US"/>
          </a:p>
        </p:txBody>
      </p:sp>
      <p:sp>
        <p:nvSpPr>
          <p:cNvPr id="3" name="Content Placeholder 2"/>
          <p:cNvSpPr>
            <a:spLocks noGrp="1"/>
          </p:cNvSpPr>
          <p:nvPr>
            <p:ph idx="1"/>
          </p:nvPr>
        </p:nvSpPr>
        <p:spPr>
          <a:xfrm>
            <a:off x="502920" y="530352"/>
            <a:ext cx="8183880" cy="4187952"/>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55ADCEE5-42A4-45A0-8693-4F0A7F75692B}" type="datetimeFigureOut">
              <a:rPr lang="en-US"/>
              <a:pPr>
                <a:defRPr/>
              </a:pPr>
              <a:t>8/12/2011</a:t>
            </a:fld>
            <a:endParaRPr lang="en-US"/>
          </a:p>
        </p:txBody>
      </p:sp>
      <p:sp>
        <p:nvSpPr>
          <p:cNvPr id="5" name="Footer Placeholder 1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80634234-AAEC-4481-B979-937685FBE29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ounded Rectangle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ounded Rectangle 4"/>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58DEE069-468D-434A-8AE1-A4596D4319D1}" type="datetimeFigureOut">
              <a:rPr lang="en-US"/>
              <a:pPr>
                <a:defRPr/>
              </a:pPr>
              <a:t>8/12/2011</a:t>
            </a:fld>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C4FF7C87-A25E-4D5D-AF78-14EF5933A65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4"/>
          <p:cNvSpPr>
            <a:spLocks noGrp="1"/>
          </p:cNvSpPr>
          <p:nvPr>
            <p:ph type="dt" sz="half" idx="10"/>
          </p:nvPr>
        </p:nvSpPr>
        <p:spPr/>
        <p:txBody>
          <a:bodyPr/>
          <a:lstStyle>
            <a:lvl1pPr>
              <a:defRPr/>
            </a:lvl1pPr>
          </a:lstStyle>
          <a:p>
            <a:pPr>
              <a:defRPr/>
            </a:pPr>
            <a:fld id="{A09201B3-A66B-47C7-9CAB-B867375D3F55}" type="datetimeFigureOut">
              <a:rPr lang="en-US"/>
              <a:pPr>
                <a:defRPr/>
              </a:pPr>
              <a:t>8/12/2011</a:t>
            </a:fld>
            <a:endParaRPr lang="en-US"/>
          </a:p>
        </p:txBody>
      </p:sp>
      <p:sp>
        <p:nvSpPr>
          <p:cNvPr id="6" name="Footer Placeholder 1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2770DD86-358A-4AC8-A465-9BC1C7A2ABF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lvl1pPr>
              <a:defRPr b="1"/>
            </a:lvl1pPr>
            <a:extLst/>
          </a:lstStyle>
          <a:p>
            <a:r>
              <a:rPr lang="en-US" smtClean="0"/>
              <a:t>Click to edit Master title style</a:t>
            </a:r>
            <a:endParaRPr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4"/>
          <p:cNvSpPr>
            <a:spLocks noGrp="1"/>
          </p:cNvSpPr>
          <p:nvPr>
            <p:ph type="dt" sz="half" idx="10"/>
          </p:nvPr>
        </p:nvSpPr>
        <p:spPr/>
        <p:txBody>
          <a:bodyPr/>
          <a:lstStyle>
            <a:lvl1pPr>
              <a:defRPr/>
            </a:lvl1pPr>
          </a:lstStyle>
          <a:p>
            <a:pPr>
              <a:defRPr/>
            </a:pPr>
            <a:fld id="{10F1EA2A-DA5D-4ADC-9260-A80D83B06DCE}" type="datetimeFigureOut">
              <a:rPr lang="en-US"/>
              <a:pPr>
                <a:defRPr/>
              </a:pPr>
              <a:t>8/12/2011</a:t>
            </a:fld>
            <a:endParaRPr lang="en-US"/>
          </a:p>
        </p:txBody>
      </p:sp>
      <p:sp>
        <p:nvSpPr>
          <p:cNvPr id="8" name="Footer Placeholder 17"/>
          <p:cNvSpPr>
            <a:spLocks noGrp="1"/>
          </p:cNvSpPr>
          <p:nvPr>
            <p:ph type="ftr" sz="quarter" idx="11"/>
          </p:nvPr>
        </p:nvSpPr>
        <p:spPr/>
        <p:txBody>
          <a:bodyPr/>
          <a:lstStyle>
            <a:lvl1pPr>
              <a:defRPr/>
            </a:lvl1pPr>
          </a:lstStyle>
          <a:p>
            <a:pPr>
              <a:defRPr/>
            </a:pPr>
            <a:endParaRPr lang="en-US"/>
          </a:p>
        </p:txBody>
      </p:sp>
      <p:sp>
        <p:nvSpPr>
          <p:cNvPr id="9" name="Slide Number Placeholder 4"/>
          <p:cNvSpPr>
            <a:spLocks noGrp="1"/>
          </p:cNvSpPr>
          <p:nvPr>
            <p:ph type="sldNum" sz="quarter" idx="12"/>
          </p:nvPr>
        </p:nvSpPr>
        <p:spPr/>
        <p:txBody>
          <a:bodyPr/>
          <a:lstStyle>
            <a:lvl1pPr>
              <a:defRPr/>
            </a:lvl1pPr>
          </a:lstStyle>
          <a:p>
            <a:pPr>
              <a:defRPr/>
            </a:pPr>
            <a:fld id="{22062F8C-40E2-4A45-9B16-26C36137030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Date Placeholder 24"/>
          <p:cNvSpPr>
            <a:spLocks noGrp="1"/>
          </p:cNvSpPr>
          <p:nvPr>
            <p:ph type="dt" sz="half" idx="10"/>
          </p:nvPr>
        </p:nvSpPr>
        <p:spPr/>
        <p:txBody>
          <a:bodyPr/>
          <a:lstStyle>
            <a:lvl1pPr>
              <a:defRPr/>
            </a:lvl1pPr>
          </a:lstStyle>
          <a:p>
            <a:pPr>
              <a:defRPr/>
            </a:pPr>
            <a:fld id="{248357F2-E8F8-4567-A689-4035B5EF297C}" type="datetimeFigureOut">
              <a:rPr lang="en-US"/>
              <a:pPr>
                <a:defRPr/>
              </a:pPr>
              <a:t>8/12/2011</a:t>
            </a:fld>
            <a:endParaRPr lang="en-US"/>
          </a:p>
        </p:txBody>
      </p:sp>
      <p:sp>
        <p:nvSpPr>
          <p:cNvPr id="4" name="Footer Placeholder 1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8EDEDF29-75B9-4323-912D-F641C999F92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ounded Rectangle 1"/>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Date Placeholder 1"/>
          <p:cNvSpPr>
            <a:spLocks noGrp="1"/>
          </p:cNvSpPr>
          <p:nvPr>
            <p:ph type="dt" sz="half" idx="10"/>
          </p:nvPr>
        </p:nvSpPr>
        <p:spPr/>
        <p:txBody>
          <a:bodyPr/>
          <a:lstStyle>
            <a:lvl1pPr>
              <a:defRPr/>
            </a:lvl1pPr>
            <a:extLst/>
          </a:lstStyle>
          <a:p>
            <a:pPr>
              <a:defRPr/>
            </a:pPr>
            <a:fld id="{4A8E8ACA-6C36-4D1E-BE7C-54BED1436E34}" type="datetimeFigureOut">
              <a:rPr lang="en-US"/>
              <a:pPr>
                <a:defRPr/>
              </a:pPr>
              <a:t>8/12/2011</a:t>
            </a:fld>
            <a:endParaRPr lang="en-US"/>
          </a:p>
        </p:txBody>
      </p:sp>
      <p:sp>
        <p:nvSpPr>
          <p:cNvPr id="4" name="Footer Placeholder 2"/>
          <p:cNvSpPr>
            <a:spLocks noGrp="1"/>
          </p:cNvSpPr>
          <p:nvPr>
            <p:ph type="ftr" sz="quarter" idx="11"/>
          </p:nvPr>
        </p:nvSpPr>
        <p:spPr/>
        <p:txBody>
          <a:bodyPr/>
          <a:lstStyle>
            <a:lvl1pPr>
              <a:defRPr/>
            </a:lvl1pPr>
            <a:extLst/>
          </a:lstStyle>
          <a:p>
            <a:pPr>
              <a:defRPr/>
            </a:pPr>
            <a:endParaRPr lang="en-US"/>
          </a:p>
        </p:txBody>
      </p:sp>
      <p:sp>
        <p:nvSpPr>
          <p:cNvPr id="5" name="Slide Number Placeholder 3"/>
          <p:cNvSpPr>
            <a:spLocks noGrp="1"/>
          </p:cNvSpPr>
          <p:nvPr>
            <p:ph type="sldNum" sz="quarter" idx="12"/>
          </p:nvPr>
        </p:nvSpPr>
        <p:spPr/>
        <p:txBody>
          <a:bodyPr/>
          <a:lstStyle>
            <a:lvl1pPr>
              <a:defRPr/>
            </a:lvl1pPr>
            <a:extLst/>
          </a:lstStyle>
          <a:p>
            <a:pPr>
              <a:defRPr/>
            </a:pPr>
            <a:fld id="{BF162BA8-9B85-4B54-97EF-4D5572DC233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en-US" smtClean="0"/>
              <a:t>Click to edit Master title style</a:t>
            </a:r>
            <a:endParaRPr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4"/>
          <p:cNvSpPr>
            <a:spLocks noGrp="1"/>
          </p:cNvSpPr>
          <p:nvPr>
            <p:ph type="dt" sz="half" idx="10"/>
          </p:nvPr>
        </p:nvSpPr>
        <p:spPr/>
        <p:txBody>
          <a:bodyPr/>
          <a:lstStyle>
            <a:lvl1pPr>
              <a:defRPr/>
            </a:lvl1pPr>
          </a:lstStyle>
          <a:p>
            <a:pPr>
              <a:defRPr/>
            </a:pPr>
            <a:fld id="{DEC5C025-2BB8-440D-865A-42D38355CD7E}" type="datetimeFigureOut">
              <a:rPr lang="en-US"/>
              <a:pPr>
                <a:defRPr/>
              </a:pPr>
              <a:t>8/12/2011</a:t>
            </a:fld>
            <a:endParaRPr lang="en-US"/>
          </a:p>
        </p:txBody>
      </p:sp>
      <p:sp>
        <p:nvSpPr>
          <p:cNvPr id="6" name="Footer Placeholder 1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2938C9B5-D1E0-4776-883F-DB1060D7CCA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ounded Rectangle 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Round Single Corner Rectangle 5"/>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en-US" smtClean="0"/>
              <a:t>Click to edit Master title style</a:t>
            </a:r>
            <a:endParaRPr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en-US" noProof="0" smtClean="0"/>
              <a:t>Click icon to add picture</a:t>
            </a:r>
            <a:endParaRPr lang="en-US" noProof="0"/>
          </a:p>
        </p:txBody>
      </p:sp>
      <p:sp>
        <p:nvSpPr>
          <p:cNvPr id="7" name="Date Placeholder 4"/>
          <p:cNvSpPr>
            <a:spLocks noGrp="1"/>
          </p:cNvSpPr>
          <p:nvPr>
            <p:ph type="dt" sz="half" idx="10"/>
          </p:nvPr>
        </p:nvSpPr>
        <p:spPr/>
        <p:txBody>
          <a:bodyPr/>
          <a:lstStyle>
            <a:lvl1pPr>
              <a:defRPr/>
            </a:lvl1pPr>
            <a:extLst/>
          </a:lstStyle>
          <a:p>
            <a:pPr>
              <a:defRPr/>
            </a:pPr>
            <a:fld id="{1DB0226A-9632-4F7D-8546-15B78CC03CE5}" type="datetimeFigureOut">
              <a:rPr lang="en-US"/>
              <a:pPr>
                <a:defRPr/>
              </a:pPr>
              <a:t>8/12/2011</a:t>
            </a:fld>
            <a:endParaRPr lang="en-US"/>
          </a:p>
        </p:txBody>
      </p:sp>
      <p:sp>
        <p:nvSpPr>
          <p:cNvPr id="8" name="Footer Placeholder 5"/>
          <p:cNvSpPr>
            <a:spLocks noGrp="1"/>
          </p:cNvSpPr>
          <p:nvPr>
            <p:ph type="ftr" sz="quarter" idx="11"/>
          </p:nvPr>
        </p:nvSpPr>
        <p:spPr/>
        <p:txBody>
          <a:bodyPr/>
          <a:lstStyle>
            <a:lvl1pPr>
              <a:defRPr/>
            </a:lvl1pPr>
            <a:extLst/>
          </a:lstStyle>
          <a:p>
            <a:pPr>
              <a:defRPr/>
            </a:pPr>
            <a:endParaRPr lang="en-US"/>
          </a:p>
        </p:txBody>
      </p:sp>
      <p:sp>
        <p:nvSpPr>
          <p:cNvPr id="9" name="Slide Number Placeholder 6"/>
          <p:cNvSpPr>
            <a:spLocks noGrp="1"/>
          </p:cNvSpPr>
          <p:nvPr>
            <p:ph type="sldNum" sz="quarter" idx="12"/>
          </p:nvPr>
        </p:nvSpPr>
        <p:spPr/>
        <p:txBody>
          <a:bodyPr/>
          <a:lstStyle>
            <a:lvl1pPr>
              <a:defRPr/>
            </a:lvl1pPr>
            <a:extLst/>
          </a:lstStyle>
          <a:p>
            <a:pPr>
              <a:defRPr/>
            </a:pPr>
            <a:fld id="{9B6FDA81-FC3C-43C7-B283-BF25A7772B1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3" name="Title Placeholder 12"/>
          <p:cNvSpPr>
            <a:spLocks noGrp="1"/>
          </p:cNvSpPr>
          <p:nvPr>
            <p:ph type="title"/>
          </p:nvPr>
        </p:nvSpPr>
        <p:spPr>
          <a:xfrm>
            <a:off x="503238" y="4986338"/>
            <a:ext cx="8183562" cy="1050925"/>
          </a:xfrm>
          <a:prstGeom prst="rect">
            <a:avLst/>
          </a:prstGeom>
        </p:spPr>
        <p:txBody>
          <a:bodyPr vert="horz" anchor="b">
            <a:normAutofit/>
          </a:bodyPr>
          <a:lstStyle>
            <a:extLst/>
          </a:lstStyle>
          <a:p>
            <a:r>
              <a:rPr lang="en-US" smtClean="0"/>
              <a:t>Click to edit Master title style</a:t>
            </a:r>
            <a:endParaRPr lang="en-US"/>
          </a:p>
        </p:txBody>
      </p:sp>
      <p:sp>
        <p:nvSpPr>
          <p:cNvPr id="1031" name="Text Placeholder 3"/>
          <p:cNvSpPr>
            <a:spLocks noGrp="1"/>
          </p:cNvSpPr>
          <p:nvPr>
            <p:ph type="body" idx="1"/>
          </p:nvPr>
        </p:nvSpPr>
        <p:spPr bwMode="auto">
          <a:xfrm>
            <a:off x="503238" y="530225"/>
            <a:ext cx="8183562"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 name="Date Placeholder 24"/>
          <p:cNvSpPr>
            <a:spLocks noGrp="1"/>
          </p:cNvSpPr>
          <p:nvPr>
            <p:ph type="dt" sz="half" idx="2"/>
          </p:nvPr>
        </p:nvSpPr>
        <p:spPr>
          <a:xfrm>
            <a:off x="3776663" y="6111875"/>
            <a:ext cx="22860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bg2">
                    <a:shade val="50000"/>
                  </a:schemeClr>
                </a:solidFill>
                <a:latin typeface="+mn-lt"/>
              </a:defRPr>
            </a:lvl1pPr>
            <a:extLst/>
          </a:lstStyle>
          <a:p>
            <a:pPr>
              <a:defRPr/>
            </a:pPr>
            <a:fld id="{3F346C47-5F6D-435F-A91B-5016B113889D}" type="datetimeFigureOut">
              <a:rPr lang="en-US"/>
              <a:pPr>
                <a:defRPr/>
              </a:pPr>
              <a:t>8/12/2011</a:t>
            </a:fld>
            <a:endParaRPr lang="en-US"/>
          </a:p>
        </p:txBody>
      </p:sp>
      <p:sp>
        <p:nvSpPr>
          <p:cNvPr id="18" name="Footer Placeholder 17"/>
          <p:cNvSpPr>
            <a:spLocks noGrp="1"/>
          </p:cNvSpPr>
          <p:nvPr>
            <p:ph type="ftr" sz="quarter" idx="3"/>
          </p:nvPr>
        </p:nvSpPr>
        <p:spPr>
          <a:xfrm>
            <a:off x="6062663" y="6111875"/>
            <a:ext cx="2286000" cy="365125"/>
          </a:xfrm>
          <a:prstGeom prst="rect">
            <a:avLst/>
          </a:prstGeom>
        </p:spPr>
        <p:txBody>
          <a:bodyPr vert="horz" anchor="b"/>
          <a:lstStyle>
            <a:lvl1pPr algn="l" eaLnBrk="1" fontAlgn="auto" latinLnBrk="0" hangingPunct="1">
              <a:spcBef>
                <a:spcPts val="0"/>
              </a:spcBef>
              <a:spcAft>
                <a:spcPts val="0"/>
              </a:spcAft>
              <a:defRPr kumimoji="0" sz="1000">
                <a:solidFill>
                  <a:schemeClr val="bg2">
                    <a:shade val="50000"/>
                  </a:schemeClr>
                </a:solidFill>
                <a:latin typeface="+mn-lt"/>
              </a:defRPr>
            </a:lvl1pPr>
            <a:extLst/>
          </a:lstStyle>
          <a:p>
            <a:pPr>
              <a:defRPr/>
            </a:pPr>
            <a:endParaRPr lang="en-US"/>
          </a:p>
        </p:txBody>
      </p:sp>
      <p:sp>
        <p:nvSpPr>
          <p:cNvPr id="5" name="Slide Number Placeholder 4"/>
          <p:cNvSpPr>
            <a:spLocks noGrp="1"/>
          </p:cNvSpPr>
          <p:nvPr>
            <p:ph type="sldNum" sz="quarter" idx="4"/>
          </p:nvPr>
        </p:nvSpPr>
        <p:spPr>
          <a:xfrm>
            <a:off x="8348663" y="6111875"/>
            <a:ext cx="4572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bg2">
                    <a:shade val="50000"/>
                  </a:schemeClr>
                </a:solidFill>
                <a:latin typeface="+mn-lt"/>
              </a:defRPr>
            </a:lvl1pPr>
            <a:extLst/>
          </a:lstStyle>
          <a:p>
            <a:pPr>
              <a:defRPr/>
            </a:pPr>
            <a:fld id="{09FC4AB4-B3B0-4381-96D3-32D82693080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700" r:id="rId2"/>
    <p:sldLayoutId id="2147483708" r:id="rId3"/>
    <p:sldLayoutId id="2147483701" r:id="rId4"/>
    <p:sldLayoutId id="2147483702" r:id="rId5"/>
    <p:sldLayoutId id="2147483703" r:id="rId6"/>
    <p:sldLayoutId id="2147483709" r:id="rId7"/>
    <p:sldLayoutId id="2147483704" r:id="rId8"/>
    <p:sldLayoutId id="2147483710" r:id="rId9"/>
    <p:sldLayoutId id="2147483705" r:id="rId10"/>
    <p:sldLayoutId id="2147483706" r:id="rId11"/>
  </p:sldLayoutIdLst>
  <p:txStyles>
    <p:titleStyle>
      <a:lvl1pPr algn="l" rtl="0" fontAlgn="base">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fontAlgn="base">
        <a:spcBef>
          <a:spcPct val="0"/>
        </a:spcBef>
        <a:spcAft>
          <a:spcPct val="0"/>
        </a:spcAft>
        <a:defRPr sz="3600" b="1">
          <a:solidFill>
            <a:srgbClr val="FF8D3E"/>
          </a:solidFill>
          <a:latin typeface="Verdana" pitchFamily="34" charset="0"/>
        </a:defRPr>
      </a:lvl2pPr>
      <a:lvl3pPr algn="l" rtl="0" fontAlgn="base">
        <a:spcBef>
          <a:spcPct val="0"/>
        </a:spcBef>
        <a:spcAft>
          <a:spcPct val="0"/>
        </a:spcAft>
        <a:defRPr sz="3600" b="1">
          <a:solidFill>
            <a:srgbClr val="FF8D3E"/>
          </a:solidFill>
          <a:latin typeface="Verdana" pitchFamily="34" charset="0"/>
        </a:defRPr>
      </a:lvl3pPr>
      <a:lvl4pPr algn="l" rtl="0" fontAlgn="base">
        <a:spcBef>
          <a:spcPct val="0"/>
        </a:spcBef>
        <a:spcAft>
          <a:spcPct val="0"/>
        </a:spcAft>
        <a:defRPr sz="3600" b="1">
          <a:solidFill>
            <a:srgbClr val="FF8D3E"/>
          </a:solidFill>
          <a:latin typeface="Verdana" pitchFamily="34" charset="0"/>
        </a:defRPr>
      </a:lvl4pPr>
      <a:lvl5pPr algn="l" rtl="0" fontAlgn="base">
        <a:spcBef>
          <a:spcPct val="0"/>
        </a:spcBef>
        <a:spcAft>
          <a:spcPct val="0"/>
        </a:spcAft>
        <a:defRPr sz="3600" b="1">
          <a:solidFill>
            <a:srgbClr val="FF8D3E"/>
          </a:solidFill>
          <a:latin typeface="Verdana" pitchFamily="34" charset="0"/>
        </a:defRPr>
      </a:lvl5pPr>
      <a:lvl6pPr marL="457200" algn="l" rtl="0" fontAlgn="base">
        <a:spcBef>
          <a:spcPct val="0"/>
        </a:spcBef>
        <a:spcAft>
          <a:spcPct val="0"/>
        </a:spcAft>
        <a:defRPr sz="3600" b="1">
          <a:solidFill>
            <a:srgbClr val="FF8D3E"/>
          </a:solidFill>
          <a:latin typeface="Verdana" pitchFamily="34" charset="0"/>
        </a:defRPr>
      </a:lvl6pPr>
      <a:lvl7pPr marL="914400" algn="l" rtl="0" fontAlgn="base">
        <a:spcBef>
          <a:spcPct val="0"/>
        </a:spcBef>
        <a:spcAft>
          <a:spcPct val="0"/>
        </a:spcAft>
        <a:defRPr sz="3600" b="1">
          <a:solidFill>
            <a:srgbClr val="FF8D3E"/>
          </a:solidFill>
          <a:latin typeface="Verdana" pitchFamily="34" charset="0"/>
        </a:defRPr>
      </a:lvl7pPr>
      <a:lvl8pPr marL="1371600" algn="l" rtl="0" fontAlgn="base">
        <a:spcBef>
          <a:spcPct val="0"/>
        </a:spcBef>
        <a:spcAft>
          <a:spcPct val="0"/>
        </a:spcAft>
        <a:defRPr sz="3600" b="1">
          <a:solidFill>
            <a:srgbClr val="FF8D3E"/>
          </a:solidFill>
          <a:latin typeface="Verdana" pitchFamily="34" charset="0"/>
        </a:defRPr>
      </a:lvl8pPr>
      <a:lvl9pPr marL="1828800" algn="l" rtl="0" fontAlgn="base">
        <a:spcBef>
          <a:spcPct val="0"/>
        </a:spcBef>
        <a:spcAft>
          <a:spcPct val="0"/>
        </a:spcAft>
        <a:defRPr sz="3600" b="1">
          <a:solidFill>
            <a:srgbClr val="FF8D3E"/>
          </a:solidFill>
          <a:latin typeface="Verdana" pitchFamily="34" charset="0"/>
        </a:defRPr>
      </a:lvl9pPr>
      <a:extLst/>
    </p:titleStyle>
    <p:bodyStyle>
      <a:lvl1pPr marL="265113" indent="-265113" algn="l" rtl="0" fontAlgn="base">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fontAlgn="base">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fontAlgn="base">
        <a:spcBef>
          <a:spcPts val="250"/>
        </a:spcBef>
        <a:spcAft>
          <a:spcPct val="0"/>
        </a:spcAft>
        <a:buClr>
          <a:srgbClr val="ED3742"/>
        </a:buClr>
        <a:buSzPct val="100000"/>
        <a:buFont typeface="Wingdings 2" pitchFamily="18" charset="2"/>
        <a:buChar char=""/>
        <a:defRPr sz="2200" kern="1200">
          <a:solidFill>
            <a:schemeClr val="tx1"/>
          </a:solidFill>
          <a:latin typeface="+mn-lt"/>
          <a:ea typeface="+mn-ea"/>
          <a:cs typeface="+mn-cs"/>
        </a:defRPr>
      </a:lvl3pPr>
      <a:lvl4pPr marL="1023938" indent="-182563" algn="l" rtl="0" fontAlgn="base">
        <a:spcBef>
          <a:spcPts val="225"/>
        </a:spcBef>
        <a:spcAft>
          <a:spcPct val="0"/>
        </a:spcAft>
        <a:buClr>
          <a:srgbClr val="ED3742"/>
        </a:buClr>
        <a:buSzPct val="112000"/>
        <a:buFont typeface="Verdana" pitchFamily="34" charset="0"/>
        <a:buChar char="◦"/>
        <a:defRPr sz="1900" kern="1200">
          <a:solidFill>
            <a:schemeClr val="tx1"/>
          </a:solidFill>
          <a:latin typeface="+mn-lt"/>
          <a:ea typeface="+mn-ea"/>
          <a:cs typeface="+mn-cs"/>
        </a:defRPr>
      </a:lvl4pPr>
      <a:lvl5pPr marL="1279525" indent="-182563" algn="l" rtl="0" fontAlgn="base">
        <a:spcBef>
          <a:spcPts val="250"/>
        </a:spcBef>
        <a:spcAft>
          <a:spcPct val="0"/>
        </a:spcAft>
        <a:buClr>
          <a:srgbClr val="4A85BF"/>
        </a:buClr>
        <a:buSzPct val="100000"/>
        <a:buFont typeface="Wingdings 2" pitchFamily="18" charset="2"/>
        <a:buChar char=""/>
        <a:defRPr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Microsoft_Word_97_-_2003_Document1.doc"/><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oleObject" Target="../embeddings/Microsoft_Word_97_-_2003_Document2.doc"/><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2313" y="1820863"/>
            <a:ext cx="7772400" cy="1828800"/>
          </a:xfrm>
        </p:spPr>
        <p:txBody>
          <a:bodyPr>
            <a:normAutofit fontScale="90000"/>
          </a:bodyPr>
          <a:lstStyle/>
          <a:p>
            <a:pPr fontAlgn="auto">
              <a:spcAft>
                <a:spcPts val="0"/>
              </a:spcAft>
              <a:defRPr/>
            </a:pPr>
            <a:r>
              <a:rPr lang="en-US" dirty="0" smtClean="0"/>
              <a:t>Capstone</a:t>
            </a:r>
            <a:br>
              <a:rPr lang="en-US" dirty="0" smtClean="0"/>
            </a:br>
            <a:r>
              <a:rPr lang="en-US" dirty="0" smtClean="0"/>
              <a:t>Elementary and Middle Master’s Level Students  </a:t>
            </a:r>
            <a:br>
              <a:rPr lang="en-US" dirty="0" smtClean="0"/>
            </a:br>
            <a:r>
              <a:rPr lang="en-US" sz="2800" dirty="0" smtClean="0"/>
              <a:t>What? </a:t>
            </a:r>
            <a:br>
              <a:rPr lang="en-US" sz="2800" dirty="0" smtClean="0"/>
            </a:br>
            <a:r>
              <a:rPr lang="en-US" sz="2800" dirty="0" smtClean="0"/>
              <a:t>Now What?</a:t>
            </a:r>
            <a:endParaRPr lang="en-US" dirty="0"/>
          </a:p>
        </p:txBody>
      </p:sp>
      <p:sp>
        <p:nvSpPr>
          <p:cNvPr id="3" name="Subtitle 2"/>
          <p:cNvSpPr>
            <a:spLocks noGrp="1"/>
          </p:cNvSpPr>
          <p:nvPr>
            <p:ph type="subTitle" idx="1"/>
          </p:nvPr>
        </p:nvSpPr>
        <p:spPr>
          <a:xfrm>
            <a:off x="722313" y="3684588"/>
            <a:ext cx="7772400" cy="914400"/>
          </a:xfrm>
        </p:spPr>
        <p:txBody>
          <a:bodyPr>
            <a:normAutofit/>
          </a:bodyPr>
          <a:lstStyle/>
          <a:p>
            <a:pPr fontAlgn="auto">
              <a:spcAft>
                <a:spcPts val="0"/>
              </a:spcAft>
              <a:buFont typeface="Wingdings 2"/>
              <a:buNone/>
              <a:defRPr/>
            </a:pPr>
            <a:endParaRPr lang="en-US" dirty="0" smtClean="0"/>
          </a:p>
          <a:p>
            <a:pPr fontAlgn="auto">
              <a:spcAft>
                <a:spcPts val="0"/>
              </a:spcAft>
              <a:buFont typeface="Wingdings 2"/>
              <a:buNone/>
              <a:defRPr/>
            </a:pPr>
            <a:r>
              <a:rPr lang="en-US" dirty="0" smtClean="0"/>
              <a:t>Gardner-Webb University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4983163"/>
            <a:ext cx="8183562" cy="1052512"/>
          </a:xfrm>
        </p:spPr>
        <p:txBody>
          <a:bodyPr/>
          <a:lstStyle/>
          <a:p>
            <a:pPr fontAlgn="auto">
              <a:spcAft>
                <a:spcPts val="0"/>
              </a:spcAft>
              <a:defRPr/>
            </a:pPr>
            <a:endParaRPr lang="en-US" dirty="0">
              <a:solidFill>
                <a:schemeClr val="accent1">
                  <a:tint val="88000"/>
                  <a:satMod val="150000"/>
                </a:schemeClr>
              </a:solidFill>
            </a:endParaRPr>
          </a:p>
        </p:txBody>
      </p:sp>
      <p:sp>
        <p:nvSpPr>
          <p:cNvPr id="3" name="Content Placeholder 2"/>
          <p:cNvSpPr>
            <a:spLocks noGrp="1"/>
          </p:cNvSpPr>
          <p:nvPr>
            <p:ph idx="1"/>
          </p:nvPr>
        </p:nvSpPr>
        <p:spPr>
          <a:xfrm>
            <a:off x="503238" y="530225"/>
            <a:ext cx="8183562" cy="4187825"/>
          </a:xfrm>
        </p:spPr>
        <p:txBody>
          <a:bodyPr>
            <a:normAutofit fontScale="62500" lnSpcReduction="20000"/>
          </a:bodyPr>
          <a:lstStyle/>
          <a:p>
            <a:pPr marL="265176" indent="-265176" fontAlgn="auto">
              <a:spcAft>
                <a:spcPts val="0"/>
              </a:spcAft>
              <a:buFont typeface="Wingdings 2"/>
              <a:buChar char=""/>
              <a:defRPr/>
            </a:pPr>
            <a:endParaRPr lang="en-US" dirty="0" smtClean="0"/>
          </a:p>
          <a:p>
            <a:pPr marL="265176" indent="-265176" fontAlgn="auto">
              <a:spcAft>
                <a:spcPts val="0"/>
              </a:spcAft>
              <a:buFont typeface="Wingdings 2"/>
              <a:buChar char=""/>
              <a:defRPr/>
            </a:pPr>
            <a:r>
              <a:rPr lang="en-US" sz="4000" dirty="0" smtClean="0"/>
              <a:t>Other Information</a:t>
            </a:r>
            <a:r>
              <a:rPr lang="en-US" dirty="0" smtClean="0"/>
              <a:t>:</a:t>
            </a:r>
            <a:endParaRPr lang="en-US" sz="3600" dirty="0" smtClean="0"/>
          </a:p>
          <a:p>
            <a:pPr marL="265176" indent="-265176" fontAlgn="auto">
              <a:spcAft>
                <a:spcPts val="0"/>
              </a:spcAft>
              <a:buFont typeface="Wingdings 2"/>
              <a:buNone/>
              <a:defRPr/>
            </a:pPr>
            <a:r>
              <a:rPr lang="en-US" dirty="0" smtClean="0"/>
              <a:t> </a:t>
            </a:r>
          </a:p>
          <a:p>
            <a:pPr marL="265176" indent="-265176" fontAlgn="auto">
              <a:spcAft>
                <a:spcPts val="0"/>
              </a:spcAft>
              <a:buFont typeface="Wingdings 2"/>
              <a:buChar char=""/>
              <a:defRPr/>
            </a:pPr>
            <a:endParaRPr lang="en-US" dirty="0" smtClean="0"/>
          </a:p>
          <a:p>
            <a:pPr marL="265176" indent="-265176" fontAlgn="auto">
              <a:spcAft>
                <a:spcPts val="0"/>
              </a:spcAft>
              <a:buFont typeface="Wingdings 2"/>
              <a:buChar char=""/>
              <a:defRPr/>
            </a:pPr>
            <a:r>
              <a:rPr lang="en-US" sz="3400" dirty="0" smtClean="0"/>
              <a:t>When working with human subjects, candidate will submit an application to the Institutional Review Board (IRB) of the university. Studies of human subjects are not allowed without permission from the IRB. Specific instructions for the IRB process will be explained and completed in EDUC 633 &amp; 643.</a:t>
            </a:r>
          </a:p>
          <a:p>
            <a:pPr marL="265176" indent="-265176" fontAlgn="auto">
              <a:spcAft>
                <a:spcPts val="0"/>
              </a:spcAft>
              <a:buFont typeface="Wingdings 2"/>
              <a:buChar char=""/>
              <a:defRPr/>
            </a:pPr>
            <a:endParaRPr lang="en-US" sz="3400" dirty="0" smtClean="0"/>
          </a:p>
          <a:p>
            <a:pPr marL="265176" indent="-265176" fontAlgn="auto">
              <a:spcAft>
                <a:spcPts val="0"/>
              </a:spcAft>
              <a:buFont typeface="Wingdings 2"/>
              <a:buChar char=""/>
              <a:defRPr/>
            </a:pPr>
            <a:r>
              <a:rPr lang="en-US" sz="3400" dirty="0" smtClean="0"/>
              <a:t>Candidate will use the Gardner-Webb Style Guide and the Sixth Edition of the APA Publication Manual</a:t>
            </a:r>
          </a:p>
          <a:p>
            <a:pPr marL="265176" indent="-265176" fontAlgn="auto">
              <a:spcAft>
                <a:spcPts val="0"/>
              </a:spcAft>
              <a:buFont typeface="Wingdings 2"/>
              <a:buChar char=""/>
              <a:defRPr/>
            </a:pPr>
            <a:endParaRPr lang="en-US" dirty="0" smtClean="0"/>
          </a:p>
          <a:p>
            <a:pPr marL="265176" indent="-265176" fontAlgn="auto">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5562600"/>
            <a:ext cx="8183562" cy="609599"/>
          </a:xfrm>
        </p:spPr>
        <p:txBody>
          <a:bodyPr>
            <a:normAutofit fontScale="90000"/>
          </a:bodyPr>
          <a:lstStyle/>
          <a:p>
            <a:pPr fontAlgn="auto">
              <a:spcAft>
                <a:spcPts val="0"/>
              </a:spcAft>
              <a:defRPr/>
            </a:pPr>
            <a:r>
              <a:rPr lang="en-US" dirty="0" smtClean="0">
                <a:solidFill>
                  <a:schemeClr val="accent1">
                    <a:tint val="88000"/>
                    <a:satMod val="150000"/>
                  </a:schemeClr>
                </a:solidFill>
              </a:rPr>
              <a:t/>
            </a:r>
            <a:br>
              <a:rPr lang="en-US" dirty="0" smtClean="0">
                <a:solidFill>
                  <a:schemeClr val="accent1">
                    <a:tint val="88000"/>
                    <a:satMod val="150000"/>
                  </a:schemeClr>
                </a:solidFill>
              </a:rPr>
            </a:br>
            <a:r>
              <a:rPr lang="en-US" dirty="0" smtClean="0">
                <a:solidFill>
                  <a:schemeClr val="accent1">
                    <a:tint val="88000"/>
                    <a:satMod val="150000"/>
                  </a:schemeClr>
                </a:solidFill>
              </a:rPr>
              <a:t/>
            </a:r>
            <a:br>
              <a:rPr lang="en-US" dirty="0" smtClean="0">
                <a:solidFill>
                  <a:schemeClr val="accent1">
                    <a:tint val="88000"/>
                    <a:satMod val="150000"/>
                  </a:schemeClr>
                </a:solidFill>
              </a:rPr>
            </a:br>
            <a:r>
              <a:rPr lang="en-US" dirty="0" smtClean="0">
                <a:solidFill>
                  <a:schemeClr val="accent1">
                    <a:tint val="88000"/>
                    <a:satMod val="150000"/>
                  </a:schemeClr>
                </a:solidFill>
              </a:rPr>
              <a:t/>
            </a:r>
            <a:br>
              <a:rPr lang="en-US" dirty="0" smtClean="0">
                <a:solidFill>
                  <a:schemeClr val="accent1">
                    <a:tint val="88000"/>
                    <a:satMod val="150000"/>
                  </a:schemeClr>
                </a:solidFill>
              </a:rPr>
            </a:br>
            <a:r>
              <a:rPr lang="en-US" sz="2700" dirty="0" smtClean="0">
                <a:solidFill>
                  <a:schemeClr val="accent1">
                    <a:tint val="88000"/>
                    <a:satMod val="150000"/>
                  </a:schemeClr>
                </a:solidFill>
              </a:rPr>
              <a:t>NC Professional Teaching Standards</a:t>
            </a:r>
            <a:endParaRPr lang="en-US" sz="2700" dirty="0">
              <a:solidFill>
                <a:schemeClr val="accent1">
                  <a:tint val="88000"/>
                  <a:satMod val="150000"/>
                </a:schemeClr>
              </a:solidFill>
            </a:endParaRPr>
          </a:p>
        </p:txBody>
      </p:sp>
      <p:sp>
        <p:nvSpPr>
          <p:cNvPr id="12291" name="Content Placeholder 2"/>
          <p:cNvSpPr>
            <a:spLocks noGrp="1"/>
          </p:cNvSpPr>
          <p:nvPr>
            <p:ph idx="1"/>
          </p:nvPr>
        </p:nvSpPr>
        <p:spPr>
          <a:xfrm>
            <a:off x="503238" y="530225"/>
            <a:ext cx="8183562" cy="4187825"/>
          </a:xfrm>
        </p:spPr>
        <p:txBody>
          <a:bodyPr/>
          <a:lstStyle/>
          <a:p>
            <a:r>
              <a:rPr lang="en-US" sz="1800" b="1" dirty="0" smtClean="0"/>
              <a:t>Standards for Graduate Teacher Candidates</a:t>
            </a:r>
            <a:endParaRPr lang="en-US" sz="1800" dirty="0" smtClean="0"/>
          </a:p>
          <a:p>
            <a:r>
              <a:rPr lang="en-US" sz="1800" dirty="0" smtClean="0"/>
              <a:t>The North Carolina Professional Teaching Standards Commission developed teaching standards based on a “new vision of teaching” in light of 21st century opportunities, needs and demands.  The following five graduate program standards are parallel to and expand upon those standards.  These are advanced standards, appropriate for teacher education programs to use as guidelines in developing their graduate level teaching programs.  Teachers granted the master’s degree license are expected to be teacher leaders in their specialty area, to facilitate the creation of healthy educational environments, to have deep knowledge and skills in their content and curriculum, to use research in making decisions about effective practice for student learning, and to be continuous, reflective practitioners who model the values of lifelong learning, critical thinking, problem-solving and innovation.  A new standard has been added recently which states that teachers contribute to the academic success of students.</a:t>
            </a:r>
          </a:p>
          <a:p>
            <a:r>
              <a:rPr lang="en-US" sz="1800" dirty="0" smtClean="0"/>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4983163"/>
            <a:ext cx="8183562" cy="1052512"/>
          </a:xfrm>
        </p:spPr>
        <p:txBody>
          <a:bodyPr/>
          <a:lstStyle/>
          <a:p>
            <a:pPr fontAlgn="auto">
              <a:spcAft>
                <a:spcPts val="0"/>
              </a:spcAft>
              <a:defRPr/>
            </a:pPr>
            <a:r>
              <a:rPr lang="en-US" dirty="0" smtClean="0">
                <a:solidFill>
                  <a:schemeClr val="accent1">
                    <a:tint val="88000"/>
                    <a:satMod val="150000"/>
                  </a:schemeClr>
                </a:solidFill>
              </a:rPr>
              <a:t>Standards cont.</a:t>
            </a:r>
            <a:endParaRPr lang="en-US" dirty="0">
              <a:solidFill>
                <a:schemeClr val="accent1">
                  <a:tint val="88000"/>
                  <a:satMod val="150000"/>
                </a:schemeClr>
              </a:solidFill>
            </a:endParaRPr>
          </a:p>
        </p:txBody>
      </p:sp>
      <p:sp>
        <p:nvSpPr>
          <p:cNvPr id="3" name="Content Placeholder 2"/>
          <p:cNvSpPr>
            <a:spLocks noGrp="1"/>
          </p:cNvSpPr>
          <p:nvPr>
            <p:ph idx="1"/>
          </p:nvPr>
        </p:nvSpPr>
        <p:spPr>
          <a:xfrm>
            <a:off x="503238" y="530225"/>
            <a:ext cx="8183562" cy="4187825"/>
          </a:xfrm>
        </p:spPr>
        <p:txBody>
          <a:bodyPr>
            <a:normAutofit fontScale="25000" lnSpcReduction="20000"/>
          </a:bodyPr>
          <a:lstStyle/>
          <a:p>
            <a:pPr marL="265176" indent="-265176" fontAlgn="auto">
              <a:spcAft>
                <a:spcPts val="0"/>
              </a:spcAft>
              <a:buFont typeface="Wingdings 2"/>
              <a:buChar char=""/>
              <a:defRPr/>
            </a:pPr>
            <a:r>
              <a:rPr lang="en-US" sz="9600" dirty="0" smtClean="0"/>
              <a:t> </a:t>
            </a:r>
            <a:r>
              <a:rPr lang="en-US" sz="9600" b="1" dirty="0" smtClean="0"/>
              <a:t>Standard 1:  Teacher Leadership </a:t>
            </a:r>
            <a:endParaRPr lang="en-US" sz="9600" dirty="0" smtClean="0"/>
          </a:p>
          <a:p>
            <a:pPr marL="265176" indent="-265176" fontAlgn="auto">
              <a:spcAft>
                <a:spcPts val="0"/>
              </a:spcAft>
              <a:buFont typeface="Wingdings 2"/>
              <a:buChar char=""/>
              <a:defRPr/>
            </a:pPr>
            <a:endParaRPr lang="en-US" i="1" dirty="0" smtClean="0"/>
          </a:p>
          <a:p>
            <a:pPr marL="265176" indent="-265176" fontAlgn="auto">
              <a:spcAft>
                <a:spcPts val="0"/>
              </a:spcAft>
              <a:buFont typeface="Wingdings 2"/>
              <a:buChar char=""/>
              <a:defRPr/>
            </a:pPr>
            <a:endParaRPr lang="en-US" i="1" dirty="0" smtClean="0"/>
          </a:p>
          <a:p>
            <a:pPr marL="265176" indent="-265176" fontAlgn="auto">
              <a:spcAft>
                <a:spcPts val="0"/>
              </a:spcAft>
              <a:buFont typeface="Wingdings 2"/>
              <a:buChar char=""/>
              <a:defRPr/>
            </a:pPr>
            <a:endParaRPr lang="en-US" i="1" dirty="0" smtClean="0"/>
          </a:p>
          <a:p>
            <a:pPr marL="265176" indent="-265176" fontAlgn="auto">
              <a:spcAft>
                <a:spcPts val="0"/>
              </a:spcAft>
              <a:buFont typeface="Wingdings 2"/>
              <a:buChar char=""/>
              <a:defRPr/>
            </a:pPr>
            <a:endParaRPr lang="en-US" i="1" dirty="0" smtClean="0"/>
          </a:p>
          <a:p>
            <a:pPr marL="265176" indent="-265176" fontAlgn="auto">
              <a:spcAft>
                <a:spcPts val="0"/>
              </a:spcAft>
              <a:buFont typeface="Wingdings 2"/>
              <a:buChar char=""/>
              <a:defRPr/>
            </a:pPr>
            <a:endParaRPr lang="en-US" i="1" dirty="0" smtClean="0"/>
          </a:p>
          <a:p>
            <a:pPr marL="265176" indent="-265176" fontAlgn="auto">
              <a:spcAft>
                <a:spcPts val="0"/>
              </a:spcAft>
              <a:buFont typeface="Wingdings 2"/>
              <a:buChar char=""/>
              <a:defRPr/>
            </a:pPr>
            <a:r>
              <a:rPr lang="en-US" sz="8000" i="1" dirty="0" smtClean="0"/>
              <a:t>Teacher leaders assume the roles and responsibilities of collaborative leaders in schools and communities.  Teachers demonstrate leadership in their classrooms, schools and professional organizations; they advocate for students and effective educational practices and policies; and they are role models for ethical leadership.  Teacher leaders will know and be able to: </a:t>
            </a:r>
            <a:endParaRPr lang="en-US" sz="8000" dirty="0" smtClean="0"/>
          </a:p>
          <a:p>
            <a:pPr marL="265176" indent="-265176" fontAlgn="auto">
              <a:spcAft>
                <a:spcPts val="0"/>
              </a:spcAft>
              <a:buFont typeface="Wingdings 2"/>
              <a:buChar char=""/>
              <a:defRPr/>
            </a:pPr>
            <a:r>
              <a:rPr lang="en-US" sz="8000" dirty="0" smtClean="0"/>
              <a:t>Demonstrate effective ongoing communication, collaboration, and team-building among colleagues. </a:t>
            </a:r>
          </a:p>
          <a:p>
            <a:pPr marL="265176" indent="-265176" fontAlgn="auto">
              <a:spcAft>
                <a:spcPts val="0"/>
              </a:spcAft>
              <a:buFont typeface="Wingdings 2"/>
              <a:buChar char=""/>
              <a:defRPr/>
            </a:pPr>
            <a:r>
              <a:rPr lang="en-US" sz="8000" dirty="0" smtClean="0"/>
              <a:t>Facilitate mentoring and coaching with novice teachers. </a:t>
            </a:r>
          </a:p>
          <a:p>
            <a:pPr marL="265176" indent="-265176" fontAlgn="auto">
              <a:spcAft>
                <a:spcPts val="0"/>
              </a:spcAft>
              <a:buFont typeface="Wingdings 2"/>
              <a:buChar char=""/>
              <a:defRPr/>
            </a:pPr>
            <a:r>
              <a:rPr lang="en-US" sz="8000" dirty="0" smtClean="0"/>
              <a:t>Set goals and establish priorities while promoting educational initiatives that positively affect student learning. </a:t>
            </a:r>
          </a:p>
          <a:p>
            <a:pPr marL="265176" indent="-265176" fontAlgn="auto">
              <a:spcAft>
                <a:spcPts val="0"/>
              </a:spcAft>
              <a:buFont typeface="Wingdings 2"/>
              <a:buChar char=""/>
              <a:defRPr/>
            </a:pPr>
            <a:r>
              <a:rPr lang="en-US" sz="8000" dirty="0" smtClean="0"/>
              <a:t>Participate in professional learning communities. </a:t>
            </a:r>
          </a:p>
          <a:p>
            <a:pPr marL="265176" indent="-265176" fontAlgn="auto">
              <a:spcAft>
                <a:spcPts val="0"/>
              </a:spcAft>
              <a:buFont typeface="Wingdings 2"/>
              <a:buChar char=""/>
              <a:defRPr/>
            </a:pPr>
            <a:endParaRPr lang="en-US" dirty="0" smtClean="0"/>
          </a:p>
          <a:p>
            <a:pPr marL="265176" indent="-265176" fontAlgn="auto">
              <a:spcAft>
                <a:spcPts val="0"/>
              </a:spcAft>
              <a:buNone/>
              <a:defRPr/>
            </a:pPr>
            <a:r>
              <a:rPr lang="en-US" b="1" dirty="0" smtClean="0"/>
              <a:t> </a:t>
            </a:r>
            <a:endParaRPr lang="en-US" dirty="0" smtClean="0"/>
          </a:p>
          <a:p>
            <a:pPr marL="265176" indent="-265176" fontAlgn="auto">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6096000"/>
            <a:ext cx="8183562" cy="457199"/>
          </a:xfrm>
        </p:spPr>
        <p:txBody>
          <a:bodyPr>
            <a:normAutofit fontScale="90000"/>
          </a:bodyPr>
          <a:lstStyle/>
          <a:p>
            <a:pPr fontAlgn="auto">
              <a:spcAft>
                <a:spcPts val="0"/>
              </a:spcAft>
              <a:defRPr/>
            </a:pPr>
            <a:r>
              <a:rPr lang="en-US" dirty="0" smtClean="0">
                <a:solidFill>
                  <a:schemeClr val="accent1">
                    <a:tint val="88000"/>
                    <a:satMod val="150000"/>
                  </a:schemeClr>
                </a:solidFill>
              </a:rPr>
              <a:t/>
            </a:r>
            <a:br>
              <a:rPr lang="en-US" dirty="0" smtClean="0">
                <a:solidFill>
                  <a:schemeClr val="accent1">
                    <a:tint val="88000"/>
                    <a:satMod val="150000"/>
                  </a:schemeClr>
                </a:solidFill>
              </a:rPr>
            </a:br>
            <a:r>
              <a:rPr lang="en-US" dirty="0" smtClean="0">
                <a:solidFill>
                  <a:schemeClr val="accent1">
                    <a:tint val="88000"/>
                    <a:satMod val="150000"/>
                  </a:schemeClr>
                </a:solidFill>
              </a:rPr>
              <a:t/>
            </a:r>
            <a:br>
              <a:rPr lang="en-US" dirty="0" smtClean="0">
                <a:solidFill>
                  <a:schemeClr val="accent1">
                    <a:tint val="88000"/>
                    <a:satMod val="150000"/>
                  </a:schemeClr>
                </a:solidFill>
              </a:rPr>
            </a:br>
            <a:r>
              <a:rPr lang="en-US" dirty="0" smtClean="0">
                <a:solidFill>
                  <a:schemeClr val="accent1">
                    <a:tint val="88000"/>
                    <a:satMod val="150000"/>
                  </a:schemeClr>
                </a:solidFill>
              </a:rPr>
              <a:t/>
            </a:r>
            <a:br>
              <a:rPr lang="en-US" dirty="0" smtClean="0">
                <a:solidFill>
                  <a:schemeClr val="accent1">
                    <a:tint val="88000"/>
                    <a:satMod val="150000"/>
                  </a:schemeClr>
                </a:solidFill>
              </a:rPr>
            </a:br>
            <a:r>
              <a:rPr lang="en-US" dirty="0" smtClean="0">
                <a:solidFill>
                  <a:schemeClr val="accent1">
                    <a:tint val="88000"/>
                    <a:satMod val="150000"/>
                  </a:schemeClr>
                </a:solidFill>
              </a:rPr>
              <a:t>Standards cont.</a:t>
            </a:r>
            <a:endParaRPr lang="en-US" dirty="0">
              <a:solidFill>
                <a:schemeClr val="accent1">
                  <a:tint val="88000"/>
                  <a:satMod val="150000"/>
                </a:schemeClr>
              </a:solidFill>
            </a:endParaRPr>
          </a:p>
        </p:txBody>
      </p:sp>
      <p:sp>
        <p:nvSpPr>
          <p:cNvPr id="3" name="Content Placeholder 2"/>
          <p:cNvSpPr>
            <a:spLocks noGrp="1"/>
          </p:cNvSpPr>
          <p:nvPr>
            <p:ph idx="1"/>
          </p:nvPr>
        </p:nvSpPr>
        <p:spPr>
          <a:xfrm>
            <a:off x="503238" y="530225"/>
            <a:ext cx="8183562" cy="4187825"/>
          </a:xfrm>
        </p:spPr>
        <p:txBody>
          <a:bodyPr>
            <a:normAutofit fontScale="25000" lnSpcReduction="20000"/>
          </a:bodyPr>
          <a:lstStyle/>
          <a:p>
            <a:pPr marL="265176" indent="-265176" fontAlgn="auto">
              <a:spcAft>
                <a:spcPts val="0"/>
              </a:spcAft>
              <a:buFont typeface="Wingdings 2"/>
              <a:buChar char=""/>
              <a:defRPr/>
            </a:pPr>
            <a:r>
              <a:rPr lang="en-US" b="1" dirty="0" smtClean="0"/>
              <a:t> </a:t>
            </a:r>
            <a:r>
              <a:rPr lang="en-US" sz="8000" b="1" dirty="0" smtClean="0"/>
              <a:t>Standard 2:  Respectful Educational Environments</a:t>
            </a:r>
          </a:p>
          <a:p>
            <a:pPr marL="265176" indent="-265176" fontAlgn="auto">
              <a:spcAft>
                <a:spcPts val="0"/>
              </a:spcAft>
              <a:buFont typeface="Wingdings 2"/>
              <a:buChar char=""/>
              <a:defRPr/>
            </a:pPr>
            <a:endParaRPr lang="en-US" sz="8000" i="1" dirty="0" smtClean="0"/>
          </a:p>
          <a:p>
            <a:pPr marL="265176" indent="-265176" fontAlgn="auto">
              <a:spcAft>
                <a:spcPts val="0"/>
              </a:spcAft>
              <a:buFont typeface="Wingdings 2"/>
              <a:buChar char=""/>
              <a:defRPr/>
            </a:pPr>
            <a:r>
              <a:rPr lang="en-US" sz="8000" i="1" dirty="0" smtClean="0"/>
              <a:t>Teacher leaders model leadership by establishing a positive and productive environment for a diverse population of students, their families, and the community.  Teachers are knowledgeable about cultures and global issues and how they are contextualized locally.  Teachers help colleagues develop effective strategies for students with special needs.  They encourage positive, constructive relations among colleagues and students.  Teacher leaders: </a:t>
            </a:r>
            <a:endParaRPr lang="en-US" sz="8000" dirty="0" smtClean="0"/>
          </a:p>
          <a:p>
            <a:pPr marL="265176" indent="-265176" fontAlgn="auto">
              <a:spcAft>
                <a:spcPts val="0"/>
              </a:spcAft>
              <a:buFont typeface="Wingdings 2"/>
              <a:buChar char=""/>
              <a:defRPr/>
            </a:pPr>
            <a:r>
              <a:rPr lang="en-US" sz="8000" dirty="0" smtClean="0"/>
              <a:t>Facilitate the development of inviting, respectful, supportive, inclusive, and flexible educational communities.   </a:t>
            </a:r>
          </a:p>
          <a:p>
            <a:pPr marL="265176" indent="-265176" fontAlgn="auto">
              <a:spcAft>
                <a:spcPts val="0"/>
              </a:spcAft>
              <a:buFont typeface="Wingdings 2"/>
              <a:buChar char=""/>
              <a:defRPr/>
            </a:pPr>
            <a:r>
              <a:rPr lang="en-US" sz="8000" dirty="0" smtClean="0"/>
              <a:t>Create collaborative partnerships with families, schools, and communities to promote a positive school culture. </a:t>
            </a:r>
          </a:p>
          <a:p>
            <a:pPr marL="265176" indent="-265176" fontAlgn="auto">
              <a:spcAft>
                <a:spcPts val="0"/>
              </a:spcAft>
              <a:buFont typeface="Wingdings 2"/>
              <a:buChar char=""/>
              <a:defRPr/>
            </a:pPr>
            <a:r>
              <a:rPr lang="en-US" sz="8000" dirty="0" smtClean="0"/>
              <a:t>Facilitate and model caring and respectful treatment of individuals within the learning community. </a:t>
            </a:r>
          </a:p>
          <a:p>
            <a:pPr marL="265176" indent="-265176" fontAlgn="auto">
              <a:spcAft>
                <a:spcPts val="0"/>
              </a:spcAft>
              <a:buFont typeface="Wingdings 2"/>
              <a:buChar char=""/>
              <a:defRPr/>
            </a:pPr>
            <a:r>
              <a:rPr lang="en-US" sz="8000" dirty="0" smtClean="0"/>
              <a:t>Demonstrate knowledge and understanding of diverse world cultures and global issues. </a:t>
            </a:r>
          </a:p>
          <a:p>
            <a:pPr marL="265176" indent="-265176" fontAlgn="auto">
              <a:spcAft>
                <a:spcPts val="0"/>
              </a:spcAft>
              <a:buFont typeface="Wingdings 2"/>
              <a:buChar char=""/>
              <a:defRPr/>
            </a:pPr>
            <a:r>
              <a:rPr lang="en-US" sz="8000" dirty="0" smtClean="0"/>
              <a:t>Encourage high expectations for all students. </a:t>
            </a:r>
          </a:p>
          <a:p>
            <a:pPr marL="265176" indent="-265176" fontAlgn="auto">
              <a:spcAft>
                <a:spcPts val="0"/>
              </a:spcAft>
              <a:buFont typeface="Wingdings 2"/>
              <a:buChar char=""/>
              <a:defRPr/>
            </a:pPr>
            <a:r>
              <a:rPr lang="en-US" sz="8000" dirty="0" smtClean="0"/>
              <a:t>Collaboratively design and implement curriculum and instruction that is responsive to learner differences.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4983163"/>
            <a:ext cx="8183562" cy="1052512"/>
          </a:xfrm>
        </p:spPr>
        <p:txBody>
          <a:bodyPr/>
          <a:lstStyle/>
          <a:p>
            <a:pPr fontAlgn="auto">
              <a:spcAft>
                <a:spcPts val="0"/>
              </a:spcAft>
              <a:defRPr/>
            </a:pPr>
            <a:r>
              <a:rPr lang="en-US" dirty="0" smtClean="0">
                <a:solidFill>
                  <a:schemeClr val="accent1">
                    <a:tint val="88000"/>
                    <a:satMod val="150000"/>
                  </a:schemeClr>
                </a:solidFill>
              </a:rPr>
              <a:t>Standards cont.</a:t>
            </a:r>
            <a:endParaRPr lang="en-US" dirty="0">
              <a:solidFill>
                <a:schemeClr val="accent1">
                  <a:tint val="88000"/>
                  <a:satMod val="150000"/>
                </a:schemeClr>
              </a:solidFill>
            </a:endParaRPr>
          </a:p>
        </p:txBody>
      </p:sp>
      <p:sp>
        <p:nvSpPr>
          <p:cNvPr id="3" name="Content Placeholder 2"/>
          <p:cNvSpPr>
            <a:spLocks noGrp="1"/>
          </p:cNvSpPr>
          <p:nvPr>
            <p:ph idx="1"/>
          </p:nvPr>
        </p:nvSpPr>
        <p:spPr>
          <a:xfrm>
            <a:off x="503238" y="530225"/>
            <a:ext cx="8183562" cy="4187825"/>
          </a:xfrm>
        </p:spPr>
        <p:txBody>
          <a:bodyPr>
            <a:normAutofit fontScale="25000" lnSpcReduction="20000"/>
          </a:bodyPr>
          <a:lstStyle/>
          <a:p>
            <a:pPr marL="265176" indent="-265176" fontAlgn="auto">
              <a:spcAft>
                <a:spcPts val="0"/>
              </a:spcAft>
              <a:buFont typeface="Wingdings 2"/>
              <a:buChar char=""/>
              <a:defRPr/>
            </a:pPr>
            <a:r>
              <a:rPr lang="en-US" sz="9600" b="1" dirty="0" smtClean="0"/>
              <a:t>Standard 3:  Content and Curriculum Expertise </a:t>
            </a:r>
            <a:endParaRPr lang="en-US" sz="9600" dirty="0" smtClean="0"/>
          </a:p>
          <a:p>
            <a:pPr marL="265176" indent="-265176" fontAlgn="auto">
              <a:spcAft>
                <a:spcPts val="0"/>
              </a:spcAft>
              <a:buFont typeface="Wingdings 2"/>
              <a:buChar char=""/>
              <a:defRPr/>
            </a:pPr>
            <a:endParaRPr lang="en-US" b="1" i="1" dirty="0" smtClean="0"/>
          </a:p>
          <a:p>
            <a:pPr marL="265176" indent="-265176" fontAlgn="auto">
              <a:spcAft>
                <a:spcPts val="0"/>
              </a:spcAft>
              <a:buFont typeface="Wingdings 2"/>
              <a:buChar char=""/>
              <a:defRPr/>
            </a:pPr>
            <a:endParaRPr lang="en-US" b="1" i="1" dirty="0" smtClean="0"/>
          </a:p>
          <a:p>
            <a:pPr marL="265176" indent="-265176" fontAlgn="auto">
              <a:spcAft>
                <a:spcPts val="0"/>
              </a:spcAft>
              <a:buFont typeface="Wingdings 2"/>
              <a:buChar char=""/>
              <a:defRPr/>
            </a:pPr>
            <a:endParaRPr lang="en-US" b="1" i="1" dirty="0" smtClean="0"/>
          </a:p>
          <a:p>
            <a:pPr marL="265176" indent="-265176" fontAlgn="auto">
              <a:spcAft>
                <a:spcPts val="0"/>
              </a:spcAft>
              <a:buFont typeface="Wingdings 2"/>
              <a:buChar char=""/>
              <a:defRPr/>
            </a:pPr>
            <a:endParaRPr lang="en-US" b="1" i="1" dirty="0" smtClean="0"/>
          </a:p>
          <a:p>
            <a:pPr marL="265176" indent="-265176" fontAlgn="auto">
              <a:spcAft>
                <a:spcPts val="0"/>
              </a:spcAft>
              <a:buFont typeface="Wingdings 2"/>
              <a:buChar char=""/>
              <a:defRPr/>
            </a:pPr>
            <a:r>
              <a:rPr lang="en-US" sz="8000" i="1" dirty="0" smtClean="0"/>
              <a:t>Teacher leaders have a deep knowledge of the subjects they teach and understanding of curriculum theory and development.  They value collaboration and the interconnectedness of disciplines.  They understand the importance of curriculum relevance in engaging students in content.  Teacher leaders: </a:t>
            </a:r>
            <a:endParaRPr lang="en-US" sz="8000" dirty="0" smtClean="0"/>
          </a:p>
          <a:p>
            <a:pPr marL="265176" indent="-265176" fontAlgn="auto">
              <a:spcAft>
                <a:spcPts val="0"/>
              </a:spcAft>
              <a:buFont typeface="Wingdings 2"/>
              <a:buChar char=""/>
              <a:defRPr/>
            </a:pPr>
            <a:r>
              <a:rPr lang="en-US" sz="8000" dirty="0" smtClean="0"/>
              <a:t>Demonstrate in-depth knowledge of curriculum, instruction, and assessment. </a:t>
            </a:r>
          </a:p>
          <a:p>
            <a:pPr marL="265176" indent="-265176" fontAlgn="auto">
              <a:spcAft>
                <a:spcPts val="0"/>
              </a:spcAft>
              <a:buFont typeface="Wingdings 2"/>
              <a:buChar char=""/>
              <a:defRPr/>
            </a:pPr>
            <a:r>
              <a:rPr lang="en-US" sz="8000" dirty="0" smtClean="0"/>
              <a:t>Model the integration of 21st century content and skills into educational practices. </a:t>
            </a:r>
          </a:p>
          <a:p>
            <a:pPr marL="265176" indent="-265176" fontAlgn="auto">
              <a:spcAft>
                <a:spcPts val="0"/>
              </a:spcAft>
              <a:buFont typeface="Wingdings 2"/>
              <a:buChar char=""/>
              <a:defRPr/>
            </a:pPr>
            <a:r>
              <a:rPr lang="en-US" sz="8000" dirty="0" smtClean="0"/>
              <a:t>Develop relevant, rigorous curriculum.   </a:t>
            </a:r>
          </a:p>
          <a:p>
            <a:pPr marL="265176" indent="-265176" fontAlgn="auto">
              <a:spcAft>
                <a:spcPts val="0"/>
              </a:spcAft>
              <a:buNone/>
              <a:defRPr/>
            </a:pPr>
            <a:r>
              <a:rPr lang="en-US" sz="8000" dirty="0" smtClean="0"/>
              <a:t> </a:t>
            </a:r>
          </a:p>
          <a:p>
            <a:pPr marL="265176" indent="-265176" fontAlgn="auto">
              <a:spcAft>
                <a:spcPts val="0"/>
              </a:spcAft>
              <a:buNone/>
              <a:defRPr/>
            </a:pPr>
            <a:r>
              <a:rPr lang="en-US" sz="8000" b="1" dirty="0" smtClean="0"/>
              <a:t> </a:t>
            </a:r>
            <a:endParaRPr lang="en-US" sz="8000" dirty="0" smtClean="0"/>
          </a:p>
          <a:p>
            <a:pPr marL="265176" indent="-265176" fontAlgn="auto">
              <a:spcAft>
                <a:spcPts val="0"/>
              </a:spcAft>
              <a:buNone/>
              <a:defRPr/>
            </a:pPr>
            <a:r>
              <a:rPr lang="en-US" b="1" dirty="0" smtClean="0"/>
              <a:t> </a:t>
            </a:r>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4983162"/>
            <a:ext cx="8183562" cy="1570037"/>
          </a:xfrm>
        </p:spPr>
        <p:txBody>
          <a:bodyPr/>
          <a:lstStyle/>
          <a:p>
            <a:pPr fontAlgn="auto">
              <a:spcAft>
                <a:spcPts val="0"/>
              </a:spcAft>
              <a:defRPr/>
            </a:pPr>
            <a:r>
              <a:rPr lang="en-US" dirty="0" smtClean="0">
                <a:solidFill>
                  <a:schemeClr val="accent1">
                    <a:tint val="88000"/>
                    <a:satMod val="150000"/>
                  </a:schemeClr>
                </a:solidFill>
              </a:rPr>
              <a:t>Standards cont.</a:t>
            </a:r>
            <a:endParaRPr lang="en-US" dirty="0">
              <a:solidFill>
                <a:schemeClr val="accent1">
                  <a:tint val="88000"/>
                  <a:satMod val="150000"/>
                </a:schemeClr>
              </a:solidFill>
            </a:endParaRPr>
          </a:p>
        </p:txBody>
      </p:sp>
      <p:sp>
        <p:nvSpPr>
          <p:cNvPr id="16387" name="Content Placeholder 2"/>
          <p:cNvSpPr>
            <a:spLocks noGrp="1"/>
          </p:cNvSpPr>
          <p:nvPr>
            <p:ph idx="1"/>
          </p:nvPr>
        </p:nvSpPr>
        <p:spPr>
          <a:xfrm>
            <a:off x="503238" y="530225"/>
            <a:ext cx="8183562" cy="4187825"/>
          </a:xfrm>
        </p:spPr>
        <p:txBody>
          <a:bodyPr/>
          <a:lstStyle/>
          <a:p>
            <a:r>
              <a:rPr lang="en-US" sz="2400" b="1" dirty="0" smtClean="0"/>
              <a:t>Standard 4:  Student Learning </a:t>
            </a:r>
            <a:endParaRPr lang="en-US" sz="2400" dirty="0" smtClean="0"/>
          </a:p>
          <a:p>
            <a:r>
              <a:rPr lang="en-US" sz="1800" b="1" i="1" dirty="0" smtClean="0"/>
              <a:t> </a:t>
            </a:r>
            <a:r>
              <a:rPr lang="en-US" sz="1800" i="1" dirty="0" smtClean="0"/>
              <a:t>Teacher leaders facilitate student learning through evidence-based practice informed by research. They understand and apply research in child and adolescent development, cognitive development, and general and specialized pedagogy.  They encourage critical reading, writing and thinking in the learning process.  They foster instructional and evaluation methods that embrace variety and authenticity.  They promote student reflection and self-assessment.  They encourage colleagues and students to take on leadership roles and work in teams.  Teacher leaders: </a:t>
            </a:r>
            <a:endParaRPr lang="en-US" sz="1800" dirty="0" smtClean="0"/>
          </a:p>
          <a:p>
            <a:r>
              <a:rPr lang="en-US" sz="1800" dirty="0" smtClean="0"/>
              <a:t>Seek out and use existing research to inform school practices. </a:t>
            </a:r>
          </a:p>
          <a:p>
            <a:r>
              <a:rPr lang="en-US" sz="1800" dirty="0" smtClean="0"/>
              <a:t>Design action research to investigate and improve student learning and school policies and practices. </a:t>
            </a:r>
          </a:p>
          <a:p>
            <a:r>
              <a:rPr lang="en-US" sz="1800" dirty="0" smtClean="0"/>
              <a:t>Model technology integration that supports student learning. </a:t>
            </a:r>
          </a:p>
          <a:p>
            <a:r>
              <a:rPr lang="en-US" sz="1800" dirty="0" smtClean="0"/>
              <a:t>Critically analyze student and school performance data to determine needs and plan instruction that is rigorous, coherent, and substantiated within a theoretical and philosophical base.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4983163"/>
            <a:ext cx="8183562" cy="1052512"/>
          </a:xfrm>
        </p:spPr>
        <p:txBody>
          <a:bodyPr/>
          <a:lstStyle/>
          <a:p>
            <a:pPr fontAlgn="auto">
              <a:spcAft>
                <a:spcPts val="0"/>
              </a:spcAft>
              <a:defRPr/>
            </a:pPr>
            <a:r>
              <a:rPr lang="en-US" dirty="0" smtClean="0">
                <a:solidFill>
                  <a:schemeClr val="accent1">
                    <a:tint val="88000"/>
                    <a:satMod val="150000"/>
                  </a:schemeClr>
                </a:solidFill>
              </a:rPr>
              <a:t>Standards cont.</a:t>
            </a:r>
            <a:endParaRPr lang="en-US" dirty="0">
              <a:solidFill>
                <a:schemeClr val="accent1">
                  <a:tint val="88000"/>
                  <a:satMod val="150000"/>
                </a:schemeClr>
              </a:solidFill>
            </a:endParaRPr>
          </a:p>
        </p:txBody>
      </p:sp>
      <p:sp>
        <p:nvSpPr>
          <p:cNvPr id="3" name="Content Placeholder 2"/>
          <p:cNvSpPr>
            <a:spLocks noGrp="1"/>
          </p:cNvSpPr>
          <p:nvPr>
            <p:ph idx="1"/>
          </p:nvPr>
        </p:nvSpPr>
        <p:spPr>
          <a:xfrm>
            <a:off x="503238" y="530225"/>
            <a:ext cx="8183562" cy="4187825"/>
          </a:xfrm>
        </p:spPr>
        <p:txBody>
          <a:bodyPr>
            <a:normAutofit fontScale="85000" lnSpcReduction="20000"/>
          </a:bodyPr>
          <a:lstStyle/>
          <a:p>
            <a:pPr marL="265176" indent="-265176" fontAlgn="auto">
              <a:spcAft>
                <a:spcPts val="0"/>
              </a:spcAft>
              <a:buFont typeface="Wingdings 2"/>
              <a:buChar char=""/>
              <a:defRPr/>
            </a:pPr>
            <a:r>
              <a:rPr lang="en-US" b="1" dirty="0" smtClean="0"/>
              <a:t>Standard 5:  Reflection </a:t>
            </a:r>
            <a:endParaRPr lang="en-US" dirty="0" smtClean="0"/>
          </a:p>
          <a:p>
            <a:pPr marL="265176" indent="-265176" fontAlgn="auto">
              <a:spcAft>
                <a:spcPts val="0"/>
              </a:spcAft>
              <a:buFont typeface="Wingdings 2"/>
              <a:buChar char=""/>
              <a:defRPr/>
            </a:pPr>
            <a:r>
              <a:rPr lang="en-US" b="1" dirty="0" smtClean="0"/>
              <a:t> </a:t>
            </a:r>
            <a:r>
              <a:rPr lang="en-US" i="1" dirty="0" smtClean="0"/>
              <a:t>Teacher leaders contribute to systematic, critical analysis of learning in their classrooms and beyond.  They are lifelong learners who model and support ongoing professional development.  Teachers embrace critical thinking, problem solving, and innovation. Teacher leaders: </a:t>
            </a:r>
            <a:endParaRPr lang="en-US" dirty="0" smtClean="0"/>
          </a:p>
          <a:p>
            <a:pPr marL="265176" indent="-265176" fontAlgn="auto">
              <a:spcAft>
                <a:spcPts val="0"/>
              </a:spcAft>
              <a:buFont typeface="Wingdings 2"/>
              <a:buChar char=""/>
              <a:defRPr/>
            </a:pPr>
            <a:r>
              <a:rPr lang="en-US" dirty="0" smtClean="0"/>
              <a:t>  Promote an educational culture that values reflective practice. </a:t>
            </a:r>
          </a:p>
          <a:p>
            <a:pPr marL="265176" indent="-265176" fontAlgn="auto">
              <a:spcAft>
                <a:spcPts val="0"/>
              </a:spcAft>
              <a:buFont typeface="Wingdings 2"/>
              <a:buChar char=""/>
              <a:defRPr/>
            </a:pPr>
            <a:r>
              <a:rPr lang="en-US" dirty="0" smtClean="0"/>
              <a:t>  Model the development of meaningful professional goals. </a:t>
            </a:r>
          </a:p>
          <a:p>
            <a:pPr marL="265176" indent="-265176" fontAlgn="auto">
              <a:spcAft>
                <a:spcPts val="0"/>
              </a:spcAft>
              <a:buFont typeface="Wingdings 2"/>
              <a:buChar char=""/>
              <a:defRPr/>
            </a:pPr>
            <a:r>
              <a:rPr lang="en-US" dirty="0" smtClean="0"/>
              <a:t>Model personal and professional reflection to extend student learning and school </a:t>
            </a:r>
          </a:p>
          <a:p>
            <a:pPr marL="265176" indent="-265176" fontAlgn="auto">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 cont.</a:t>
            </a:r>
            <a:endParaRPr lang="en-US" dirty="0"/>
          </a:p>
        </p:txBody>
      </p:sp>
      <p:sp>
        <p:nvSpPr>
          <p:cNvPr id="3" name="Content Placeholder 2"/>
          <p:cNvSpPr>
            <a:spLocks noGrp="1"/>
          </p:cNvSpPr>
          <p:nvPr>
            <p:ph idx="1"/>
          </p:nvPr>
        </p:nvSpPr>
        <p:spPr/>
        <p:txBody>
          <a:bodyPr/>
          <a:lstStyle/>
          <a:p>
            <a:r>
              <a:rPr lang="en-US" dirty="0" smtClean="0"/>
              <a:t>Standard 6: (new in August 2011)</a:t>
            </a:r>
          </a:p>
          <a:p>
            <a:endParaRPr lang="en-US" dirty="0" smtClean="0"/>
          </a:p>
          <a:p>
            <a:r>
              <a:rPr lang="en-US" dirty="0" smtClean="0"/>
              <a:t>Teachers contribute to the academic success of students.</a:t>
            </a:r>
          </a:p>
          <a:p>
            <a:r>
              <a:rPr lang="en-US" dirty="0" smtClean="0"/>
              <a:t>To be defined by the state of NC</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Capstone Mentors:</a:t>
            </a:r>
          </a:p>
          <a:p>
            <a:endParaRPr lang="en-US" dirty="0" smtClean="0"/>
          </a:p>
          <a:p>
            <a:pPr>
              <a:buNone/>
            </a:pPr>
            <a:r>
              <a:rPr lang="en-US" sz="2400" dirty="0" smtClean="0"/>
              <a:t>Capstone mentors will be the instructors of </a:t>
            </a:r>
            <a:r>
              <a:rPr lang="en-US" sz="2400" dirty="0" smtClean="0"/>
              <a:t>631 and 641 class</a:t>
            </a:r>
            <a:r>
              <a:rPr lang="en-US" sz="2400" dirty="0" smtClean="0"/>
              <a:t>.  These instructors will assist the students all the way through the process and serve with the teachers of the second and third capstone class as readers of the final capstone on Task Stream.</a:t>
            </a:r>
          </a:p>
          <a:p>
            <a:pPr>
              <a:buNone/>
            </a:pPr>
            <a:r>
              <a:rPr lang="en-US" sz="2400" dirty="0" smtClean="0"/>
              <a:t>If you are teaching Capstone 1, Capstone 2, and/or Capstone 3 classes, you will be the Task Stream evaluator for the assignment.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Journals </a:t>
            </a:r>
            <a:endParaRPr lang="en-US" dirty="0"/>
          </a:p>
        </p:txBody>
      </p:sp>
      <p:sp>
        <p:nvSpPr>
          <p:cNvPr id="3" name="Content Placeholder 2"/>
          <p:cNvSpPr>
            <a:spLocks noGrp="1"/>
          </p:cNvSpPr>
          <p:nvPr>
            <p:ph idx="1"/>
          </p:nvPr>
        </p:nvSpPr>
        <p:spPr/>
        <p:txBody>
          <a:bodyPr/>
          <a:lstStyle/>
          <a:p>
            <a:pPr marL="0" indent="0">
              <a:buNone/>
            </a:pPr>
            <a:r>
              <a:rPr lang="en-US" dirty="0" smtClean="0"/>
              <a:t>Reflection on the capstone process:</a:t>
            </a:r>
          </a:p>
          <a:p>
            <a:pPr marL="0" indent="0">
              <a:buNone/>
            </a:pPr>
            <a:endParaRPr lang="en-US" dirty="0"/>
          </a:p>
          <a:p>
            <a:pPr marL="0" indent="0">
              <a:buNone/>
            </a:pPr>
            <a:r>
              <a:rPr lang="en-US" dirty="0" smtClean="0"/>
              <a:t>	A minimum of 10 reflections are required to be written as part of the capstone process. More to come…</a:t>
            </a:r>
            <a:endParaRPr lang="en-US" dirty="0"/>
          </a:p>
        </p:txBody>
      </p:sp>
    </p:spTree>
    <p:extLst>
      <p:ext uri="{BB962C8B-B14F-4D97-AF65-F5344CB8AC3E}">
        <p14:creationId xmlns:p14="http://schemas.microsoft.com/office/powerpoint/2010/main" val="345678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Capstone Components</a:t>
            </a:r>
            <a:endParaRPr lang="en-US" dirty="0"/>
          </a:p>
        </p:txBody>
      </p:sp>
      <p:sp>
        <p:nvSpPr>
          <p:cNvPr id="3" name="Content Placeholder 2"/>
          <p:cNvSpPr>
            <a:spLocks noGrp="1"/>
          </p:cNvSpPr>
          <p:nvPr>
            <p:ph idx="1"/>
          </p:nvPr>
        </p:nvSpPr>
        <p:spPr/>
        <p:txBody>
          <a:bodyPr/>
          <a:lstStyle/>
          <a:p>
            <a:r>
              <a:rPr lang="en-US" dirty="0" smtClean="0"/>
              <a:t>Elementary and Middle Grades Masters students will develop and submit a capstone project during the process of coursework at Gardner-Webb.</a:t>
            </a:r>
          </a:p>
          <a:p>
            <a:r>
              <a:rPr lang="en-US" dirty="0" smtClean="0"/>
              <a:t>The following outlines will give you information of when students will be expected to complete each part of the process.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Presentation to Audience</a:t>
            </a:r>
            <a:endParaRPr lang="en-US" dirty="0"/>
          </a:p>
        </p:txBody>
      </p:sp>
      <p:sp>
        <p:nvSpPr>
          <p:cNvPr id="3" name="Content Placeholder 2"/>
          <p:cNvSpPr>
            <a:spLocks noGrp="1"/>
          </p:cNvSpPr>
          <p:nvPr>
            <p:ph idx="1"/>
          </p:nvPr>
        </p:nvSpPr>
        <p:spPr/>
        <p:txBody>
          <a:bodyPr/>
          <a:lstStyle/>
          <a:p>
            <a:r>
              <a:rPr lang="en-US" dirty="0" smtClean="0"/>
              <a:t>Capstones are to be presented to an audience </a:t>
            </a:r>
            <a:r>
              <a:rPr lang="en-US" smtClean="0"/>
              <a:t>of peers. </a:t>
            </a:r>
            <a:endParaRPr lang="en-US"/>
          </a:p>
        </p:txBody>
      </p:sp>
    </p:spTree>
    <p:extLst>
      <p:ext uri="{BB962C8B-B14F-4D97-AF65-F5344CB8AC3E}">
        <p14:creationId xmlns:p14="http://schemas.microsoft.com/office/powerpoint/2010/main" val="26095210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4983163"/>
            <a:ext cx="8183562" cy="1052512"/>
          </a:xfrm>
        </p:spPr>
        <p:txBody>
          <a:bodyPr/>
          <a:lstStyle/>
          <a:p>
            <a:pPr fontAlgn="auto">
              <a:spcAft>
                <a:spcPts val="0"/>
              </a:spcAft>
              <a:defRPr/>
            </a:pPr>
            <a:r>
              <a:rPr lang="en-US" dirty="0" smtClean="0">
                <a:solidFill>
                  <a:schemeClr val="accent1">
                    <a:tint val="88000"/>
                    <a:satMod val="150000"/>
                  </a:schemeClr>
                </a:solidFill>
              </a:rPr>
              <a:t>Questions</a:t>
            </a:r>
            <a:endParaRPr lang="en-US" dirty="0">
              <a:solidFill>
                <a:schemeClr val="accent1">
                  <a:tint val="88000"/>
                  <a:satMod val="150000"/>
                </a:schemeClr>
              </a:solidFill>
            </a:endParaRPr>
          </a:p>
        </p:txBody>
      </p:sp>
      <p:sp>
        <p:nvSpPr>
          <p:cNvPr id="20483" name="Content Placeholder 2"/>
          <p:cNvSpPr>
            <a:spLocks noGrp="1"/>
          </p:cNvSpPr>
          <p:nvPr>
            <p:ph idx="1"/>
          </p:nvPr>
        </p:nvSpPr>
        <p:spPr>
          <a:xfrm>
            <a:off x="503238" y="530225"/>
            <a:ext cx="8183562" cy="4187825"/>
          </a:xfrm>
        </p:spPr>
        <p:txBody>
          <a:bodyPr/>
          <a:lstStyle/>
          <a:p>
            <a:r>
              <a:rPr lang="en-US" smtClean="0"/>
              <a:t>Any further questions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562600"/>
            <a:ext cx="8183880" cy="472440"/>
          </a:xfrm>
        </p:spPr>
        <p:txBody>
          <a:bodyPr>
            <a:normAutofit fontScale="90000"/>
          </a:bodyPr>
          <a:lstStyle/>
          <a:p>
            <a:endParaRPr lang="en-US" dirty="0"/>
          </a:p>
        </p:txBody>
      </p:sp>
      <p:graphicFrame>
        <p:nvGraphicFramePr>
          <p:cNvPr id="4" name="Content Placeholder 3"/>
          <p:cNvGraphicFramePr>
            <a:graphicFrameLocks noGrp="1" noChangeAspect="1"/>
          </p:cNvGraphicFramePr>
          <p:nvPr>
            <p:ph idx="1"/>
          </p:nvPr>
        </p:nvGraphicFramePr>
        <p:xfrm>
          <a:off x="581025" y="381000"/>
          <a:ext cx="7523163" cy="5718175"/>
        </p:xfrm>
        <a:graphic>
          <a:graphicData uri="http://schemas.openxmlformats.org/presentationml/2006/ole">
            <mc:AlternateContent xmlns:mc="http://schemas.openxmlformats.org/markup-compatibility/2006">
              <mc:Choice xmlns:v="urn:schemas-microsoft-com:vml" Requires="v">
                <p:oleObj spid="_x0000_s1028" name="Document" r:id="rId3" imgW="8249412" imgH="6268545" progId="Word.Document.8">
                  <p:embed/>
                </p:oleObj>
              </mc:Choice>
              <mc:Fallback>
                <p:oleObj name="Document" r:id="rId3" imgW="8249412" imgH="6268545" progId="Word.Document.8">
                  <p:embed/>
                  <p:pic>
                    <p:nvPicPr>
                      <p:cNvPr id="0" name="Content Placeholder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025" y="381000"/>
                        <a:ext cx="7523163" cy="5718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6" name="Content Placeholder 5"/>
          <p:cNvGraphicFramePr>
            <a:graphicFrameLocks noGrp="1" noChangeAspect="1"/>
          </p:cNvGraphicFramePr>
          <p:nvPr>
            <p:ph idx="1"/>
          </p:nvPr>
        </p:nvGraphicFramePr>
        <p:xfrm>
          <a:off x="990600" y="530225"/>
          <a:ext cx="7391400" cy="5641975"/>
        </p:xfrm>
        <a:graphic>
          <a:graphicData uri="http://schemas.openxmlformats.org/presentationml/2006/ole">
            <mc:AlternateContent xmlns:mc="http://schemas.openxmlformats.org/markup-compatibility/2006">
              <mc:Choice xmlns:v="urn:schemas-microsoft-com:vml" Requires="v">
                <p:oleObj spid="_x0000_s2053" name="Document" r:id="rId3" imgW="8249412" imgH="6649604" progId="Word.Document.8">
                  <p:embed/>
                </p:oleObj>
              </mc:Choice>
              <mc:Fallback>
                <p:oleObj name="Document" r:id="rId3" imgW="8249412" imgH="6649604" progId="Word.Document.8">
                  <p:embed/>
                  <p:pic>
                    <p:nvPicPr>
                      <p:cNvPr id="0" name="Content Placeholder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530225"/>
                        <a:ext cx="7391400" cy="5641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02920" y="530352"/>
            <a:ext cx="8183880" cy="5260848"/>
          </a:xfrm>
        </p:spPr>
        <p:txBody>
          <a:bodyPr/>
          <a:lstStyle/>
          <a:p>
            <a:r>
              <a:rPr lang="en-US" dirty="0" smtClean="0"/>
              <a:t>Capstone Development Process</a:t>
            </a:r>
          </a:p>
          <a:p>
            <a:pPr>
              <a:buNone/>
            </a:pPr>
            <a:r>
              <a:rPr lang="en-US" dirty="0" smtClean="0"/>
              <a:t>		</a:t>
            </a:r>
            <a:r>
              <a:rPr lang="en-US" b="1" dirty="0" smtClean="0"/>
              <a:t>Capstone Course 1 </a:t>
            </a:r>
            <a:r>
              <a:rPr lang="en-US" dirty="0" smtClean="0"/>
              <a:t>(EDUC 631 &amp;641): </a:t>
            </a:r>
          </a:p>
          <a:p>
            <a:pPr>
              <a:buNone/>
            </a:pPr>
            <a:endParaRPr lang="en-US" dirty="0" smtClean="0"/>
          </a:p>
          <a:p>
            <a:pPr>
              <a:buNone/>
            </a:pPr>
            <a:r>
              <a:rPr lang="en-US" dirty="0" smtClean="0"/>
              <a:t>EDUC 631 and 641–</a:t>
            </a:r>
          </a:p>
          <a:p>
            <a:r>
              <a:rPr lang="en-US" dirty="0" smtClean="0"/>
              <a:t> </a:t>
            </a:r>
            <a:r>
              <a:rPr lang="en-US" sz="2400" dirty="0" smtClean="0"/>
              <a:t>Decide on an action research question at your school and outline Chapter 1 of the capstone.</a:t>
            </a:r>
          </a:p>
          <a:p>
            <a:r>
              <a:rPr lang="en-US" sz="2400" dirty="0" smtClean="0"/>
              <a:t>Begin writing Chapter 1 (Introduction and Problem Statement)of the capstone by following the handout from your instructor.</a:t>
            </a:r>
          </a:p>
          <a:p>
            <a:r>
              <a:rPr lang="en-US" sz="2400" dirty="0" smtClean="0"/>
              <a:t>Outline Chapter 2 (Study of the Problem-Literature Review) (at least an outline should be done)</a:t>
            </a:r>
          </a:p>
          <a:p>
            <a:endParaRPr lang="en-US" sz="2400" dirty="0" smtClean="0"/>
          </a:p>
          <a:p>
            <a:endParaRPr lang="en-US" sz="2400" dirty="0" smtClean="0"/>
          </a:p>
          <a:p>
            <a:endParaRPr lang="en-US" sz="2400" dirty="0" smtClean="0"/>
          </a:p>
          <a:p>
            <a:pPr>
              <a:buNone/>
            </a:pPr>
            <a:endParaRPr lang="en-US" dirty="0" smtClean="0"/>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02920" y="530352"/>
            <a:ext cx="8183880" cy="5489448"/>
          </a:xfrm>
        </p:spPr>
        <p:txBody>
          <a:bodyPr/>
          <a:lstStyle/>
          <a:p>
            <a:r>
              <a:rPr lang="en-US" dirty="0" smtClean="0"/>
              <a:t>Capstone Development Process</a:t>
            </a:r>
          </a:p>
          <a:p>
            <a:pPr>
              <a:buNone/>
            </a:pPr>
            <a:r>
              <a:rPr lang="en-US" dirty="0" smtClean="0"/>
              <a:t>		</a:t>
            </a:r>
            <a:r>
              <a:rPr lang="en-US" b="1" dirty="0" smtClean="0"/>
              <a:t>Capstone Course 2 </a:t>
            </a:r>
            <a:r>
              <a:rPr lang="en-US" dirty="0" smtClean="0"/>
              <a:t>(EDUC 633 &amp; 643):</a:t>
            </a:r>
          </a:p>
          <a:p>
            <a:endParaRPr lang="en-US" dirty="0" smtClean="0"/>
          </a:p>
          <a:p>
            <a:r>
              <a:rPr lang="en-US" sz="2400" dirty="0" smtClean="0"/>
              <a:t>Develop and submit to </a:t>
            </a:r>
            <a:r>
              <a:rPr lang="en-US" sz="2400" b="1" i="1" dirty="0" smtClean="0"/>
              <a:t>Task Stream</a:t>
            </a:r>
            <a:r>
              <a:rPr lang="en-US" sz="2400" dirty="0" smtClean="0"/>
              <a:t> the capstone thesis in a Word document that includes the following parts:</a:t>
            </a:r>
          </a:p>
          <a:p>
            <a:r>
              <a:rPr lang="en-US" sz="2400" dirty="0" smtClean="0"/>
              <a:t> Cover Page</a:t>
            </a:r>
          </a:p>
          <a:p>
            <a:r>
              <a:rPr lang="en-US" sz="2400" dirty="0" smtClean="0"/>
              <a:t>Abstract</a:t>
            </a:r>
          </a:p>
          <a:p>
            <a:r>
              <a:rPr lang="en-US" sz="2400" dirty="0" smtClean="0"/>
              <a:t>Chapter 1 Introduction and Problem Statement</a:t>
            </a:r>
          </a:p>
          <a:p>
            <a:r>
              <a:rPr lang="en-US" sz="2400" dirty="0" smtClean="0"/>
              <a:t>Definition of Terms</a:t>
            </a:r>
          </a:p>
          <a:p>
            <a:r>
              <a:rPr lang="en-US" sz="2400" dirty="0" smtClean="0"/>
              <a:t>Chapter 2 Study of the Problem/Review of Literature</a:t>
            </a:r>
          </a:p>
          <a:p>
            <a:endParaRPr lang="en-US" sz="2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02920" y="530352"/>
            <a:ext cx="8183880" cy="5260848"/>
          </a:xfrm>
        </p:spPr>
        <p:txBody>
          <a:bodyPr/>
          <a:lstStyle/>
          <a:p>
            <a:r>
              <a:rPr lang="en-US" dirty="0" smtClean="0"/>
              <a:t>Capstone Development Process</a:t>
            </a:r>
          </a:p>
          <a:p>
            <a:pPr>
              <a:buNone/>
            </a:pPr>
            <a:r>
              <a:rPr lang="en-US" dirty="0" smtClean="0"/>
              <a:t>		</a:t>
            </a:r>
            <a:r>
              <a:rPr lang="en-US" b="1" i="1" dirty="0" smtClean="0"/>
              <a:t>Capstone</a:t>
            </a:r>
            <a:r>
              <a:rPr lang="en-US" dirty="0" smtClean="0"/>
              <a:t> </a:t>
            </a:r>
            <a:r>
              <a:rPr lang="en-US" b="1" i="1" dirty="0" smtClean="0"/>
              <a:t>Course 2</a:t>
            </a:r>
            <a:r>
              <a:rPr lang="en-US" dirty="0" smtClean="0"/>
              <a:t> (EDUC 633&amp; 643):</a:t>
            </a:r>
          </a:p>
          <a:p>
            <a:pPr algn="ctr">
              <a:buNone/>
            </a:pPr>
            <a:endParaRPr lang="en-US" dirty="0" smtClean="0"/>
          </a:p>
          <a:p>
            <a:r>
              <a:rPr lang="en-US" sz="2400" dirty="0" smtClean="0"/>
              <a:t>Chapter 3 Methodology/Outline and Evaluation</a:t>
            </a:r>
          </a:p>
          <a:p>
            <a:r>
              <a:rPr lang="en-US" sz="2400" dirty="0" smtClean="0"/>
              <a:t>	Design of Study</a:t>
            </a:r>
          </a:p>
          <a:p>
            <a:r>
              <a:rPr lang="en-US" sz="2400" b="1" dirty="0" smtClean="0"/>
              <a:t>Delimitations</a:t>
            </a:r>
          </a:p>
          <a:p>
            <a:r>
              <a:rPr lang="en-US" sz="2400" dirty="0" smtClean="0"/>
              <a:t>Limitations	</a:t>
            </a:r>
          </a:p>
          <a:p>
            <a:r>
              <a:rPr lang="en-US" sz="2400" dirty="0" smtClean="0"/>
              <a:t>Method</a:t>
            </a:r>
          </a:p>
          <a:p>
            <a:r>
              <a:rPr lang="en-US" sz="2400" dirty="0" smtClean="0"/>
              <a:t>Participants</a:t>
            </a:r>
          </a:p>
          <a:p>
            <a:r>
              <a:rPr lang="en-US" sz="2400" b="1" dirty="0" smtClean="0"/>
              <a:t>Instruments</a:t>
            </a:r>
          </a:p>
          <a:p>
            <a:r>
              <a:rPr lang="en-US" sz="2400" b="1" dirty="0" smtClean="0"/>
              <a:t>Procedures</a:t>
            </a:r>
          </a:p>
          <a:p>
            <a:pPr>
              <a:buNone/>
            </a:pPr>
            <a:r>
              <a:rPr lang="en-US" sz="2400" b="1" dirty="0" smtClean="0"/>
              <a:t> </a:t>
            </a:r>
            <a:endParaRPr lang="en-US" sz="2400" dirty="0" smtClean="0"/>
          </a:p>
          <a:p>
            <a:endParaRPr lang="en-US" sz="2400" dirty="0" smtClean="0"/>
          </a:p>
          <a:p>
            <a:endParaRPr lang="en-US" sz="2400" dirty="0" smtClean="0"/>
          </a:p>
          <a:p>
            <a:pPr>
              <a:buNone/>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Components for </a:t>
            </a:r>
            <a:r>
              <a:rPr lang="en-US" b="1" i="1" dirty="0" smtClean="0"/>
              <a:t>Capstone Course 3 </a:t>
            </a:r>
            <a:r>
              <a:rPr lang="en-US" dirty="0" smtClean="0"/>
              <a:t>(EDUC 635 &amp; 645):</a:t>
            </a:r>
          </a:p>
          <a:p>
            <a:pPr>
              <a:buNone/>
            </a:pPr>
            <a:endParaRPr lang="en-US" dirty="0" smtClean="0"/>
          </a:p>
          <a:p>
            <a:r>
              <a:rPr lang="en-US" dirty="0" smtClean="0"/>
              <a:t>Cover Page</a:t>
            </a:r>
          </a:p>
          <a:p>
            <a:r>
              <a:rPr lang="en-US" dirty="0" smtClean="0"/>
              <a:t>Abstract</a:t>
            </a:r>
          </a:p>
          <a:p>
            <a:r>
              <a:rPr lang="en-US" i="1" dirty="0" smtClean="0"/>
              <a:t>Chapter 1 Introduction and Problem Statement</a:t>
            </a:r>
            <a:endParaRPr lang="en-US" dirty="0" smtClean="0"/>
          </a:p>
          <a:p>
            <a:r>
              <a:rPr lang="en-US" dirty="0" smtClean="0"/>
              <a:t>Terms</a:t>
            </a:r>
          </a:p>
          <a:p>
            <a:r>
              <a:rPr lang="en-US" i="1" dirty="0" smtClean="0"/>
              <a:t>Chapter 2 Study of the Problem/Review of Literature</a:t>
            </a:r>
            <a:endParaRPr lang="en-US" dirty="0" smtClean="0"/>
          </a:p>
          <a:p>
            <a:r>
              <a:rPr lang="en-US" i="1" dirty="0" smtClean="0"/>
              <a:t>Chapter 3 Methodology/Outline and Evaluation</a:t>
            </a:r>
            <a:endParaRPr lang="en-US" dirty="0" smtClean="0"/>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02920" y="530352"/>
            <a:ext cx="8183880" cy="5489448"/>
          </a:xfrm>
        </p:spPr>
        <p:txBody>
          <a:bodyPr/>
          <a:lstStyle/>
          <a:p>
            <a:r>
              <a:rPr lang="en-US" dirty="0" smtClean="0"/>
              <a:t>  Components for </a:t>
            </a:r>
            <a:r>
              <a:rPr lang="en-US" b="1" i="1" dirty="0" smtClean="0"/>
              <a:t>Capstone</a:t>
            </a:r>
            <a:r>
              <a:rPr lang="en-US" dirty="0" smtClean="0"/>
              <a:t> </a:t>
            </a:r>
            <a:r>
              <a:rPr lang="en-US" b="1" i="1" dirty="0" smtClean="0"/>
              <a:t>Course 3 </a:t>
            </a:r>
            <a:r>
              <a:rPr lang="en-US" i="1" dirty="0" smtClean="0"/>
              <a:t>(EDUC 635 &amp; 645):</a:t>
            </a:r>
            <a:endParaRPr lang="en-US" b="1" i="1" dirty="0" smtClean="0"/>
          </a:p>
          <a:p>
            <a:endParaRPr lang="en-US" i="1" dirty="0" smtClean="0"/>
          </a:p>
          <a:p>
            <a:r>
              <a:rPr lang="en-US" i="1" dirty="0" smtClean="0"/>
              <a:t>Chapter 3 of the capstone continued:</a:t>
            </a:r>
          </a:p>
          <a:p>
            <a:r>
              <a:rPr lang="en-US" sz="2400" b="1" dirty="0" smtClean="0"/>
              <a:t>Delimitations</a:t>
            </a:r>
          </a:p>
          <a:p>
            <a:r>
              <a:rPr lang="en-US" sz="2400" dirty="0" smtClean="0"/>
              <a:t>Limitations	</a:t>
            </a:r>
          </a:p>
          <a:p>
            <a:r>
              <a:rPr lang="en-US" sz="2400" dirty="0" smtClean="0"/>
              <a:t>Method</a:t>
            </a:r>
          </a:p>
          <a:p>
            <a:r>
              <a:rPr lang="en-US" sz="2400" dirty="0" smtClean="0"/>
              <a:t>Participants</a:t>
            </a:r>
          </a:p>
          <a:p>
            <a:r>
              <a:rPr lang="en-US" sz="2400" b="1" dirty="0" smtClean="0"/>
              <a:t>Instruments</a:t>
            </a:r>
          </a:p>
          <a:p>
            <a:r>
              <a:rPr lang="en-US" sz="2400" b="1" dirty="0" smtClean="0"/>
              <a:t>Procedures</a:t>
            </a:r>
          </a:p>
          <a:p>
            <a:endParaRPr lang="en-US" sz="2400" dirty="0" smtClean="0"/>
          </a:p>
          <a:p>
            <a:r>
              <a:rPr lang="en-US" sz="2400" i="1" dirty="0" smtClean="0"/>
              <a:t>Chapter 4 Results</a:t>
            </a:r>
            <a:endParaRPr lang="en-US" sz="2400" dirty="0" smtClean="0"/>
          </a:p>
          <a:p>
            <a:r>
              <a:rPr lang="en-US" sz="2400" i="1" dirty="0" smtClean="0"/>
              <a:t>Chapter 5 Conclusions, Discussions, and Recommendations</a:t>
            </a:r>
            <a:endParaRPr lang="en-US" sz="2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432</TotalTime>
  <Words>985</Words>
  <Application>Microsoft Office PowerPoint</Application>
  <PresentationFormat>On-screen Show (4:3)</PresentationFormat>
  <Paragraphs>139</Paragraphs>
  <Slides>21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Aspect</vt:lpstr>
      <vt:lpstr>Document</vt:lpstr>
      <vt:lpstr>Capstone Elementary and Middle Master’s Level Students   What?  Now What?</vt:lpstr>
      <vt:lpstr>Capstone Components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NC Professional Teaching Standards</vt:lpstr>
      <vt:lpstr>Standards cont.</vt:lpstr>
      <vt:lpstr>   Standards cont.</vt:lpstr>
      <vt:lpstr>Standards cont.</vt:lpstr>
      <vt:lpstr>Standards cont.</vt:lpstr>
      <vt:lpstr>Standards cont.</vt:lpstr>
      <vt:lpstr>Standards cont.</vt:lpstr>
      <vt:lpstr>PowerPoint Presentation</vt:lpstr>
      <vt:lpstr>Journals </vt:lpstr>
      <vt:lpstr>Presentation to Audience</vt:lpstr>
      <vt:lpstr>Questions</vt:lpstr>
    </vt:vector>
  </TitlesOfParts>
  <Company>Gardner-Webb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Capstone Elementary and Middle Master’s Level Students   What?  Now What?</dc:title>
  <dc:creator>User</dc:creator>
  <cp:lastModifiedBy>STUDENT1</cp:lastModifiedBy>
  <cp:revision>44</cp:revision>
  <dcterms:created xsi:type="dcterms:W3CDTF">2010-02-04T18:23:32Z</dcterms:created>
  <dcterms:modified xsi:type="dcterms:W3CDTF">2011-08-12T16:45:23Z</dcterms:modified>
</cp:coreProperties>
</file>